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 id="269" r:id="rId16"/>
    <p:sldId id="272" r:id="rId17"/>
    <p:sldId id="275" r:id="rId18"/>
  </p:sldIdLst>
  <p:sldSz cx="18288000" cy="10287000"/>
  <p:notesSz cx="6858000" cy="9144000"/>
  <p:embeddedFontLst>
    <p:embeddedFont>
      <p:font typeface="Atkinson Hyperlegible" pitchFamily="2" charset="0"/>
      <p:regular r:id="rId20"/>
      <p:bold r:id="rId21"/>
      <p:italic r:id="rId22"/>
      <p:boldItalic r:id="rId23"/>
    </p:embeddedFont>
    <p:embeddedFont>
      <p:font typeface="Atkinson Hyperlegible Bold" pitchFamily="2" charset="0"/>
      <p:regular r:id="rId24"/>
      <p:bold r:id="rId25"/>
    </p:embeddedFont>
    <p:embeddedFont>
      <p:font typeface="Open Sans" panose="020B0606030504020204" pitchFamily="3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C259F9-B4A8-4781-BE69-1A2DDAAF691E}" v="108" dt="2025-02-06T19:24:45.2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7386" autoAdjust="0"/>
  </p:normalViewPr>
  <p:slideViewPr>
    <p:cSldViewPr>
      <p:cViewPr varScale="1">
        <p:scale>
          <a:sx n="37" d="100"/>
          <a:sy n="37" d="100"/>
        </p:scale>
        <p:origin x="1714" y="25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ta Pavasarytė" userId="f7e87f55c3d9a170" providerId="LiveId" clId="{95C259F9-B4A8-4781-BE69-1A2DDAAF691E}"/>
    <pc:docChg chg="addSld delSld modSld sldOrd">
      <pc:chgData name="Jolita Pavasarytė" userId="f7e87f55c3d9a170" providerId="LiveId" clId="{95C259F9-B4A8-4781-BE69-1A2DDAAF691E}" dt="2025-02-06T19:24:20.764" v="278"/>
      <pc:docMkLst>
        <pc:docMk/>
      </pc:docMkLst>
      <pc:sldChg chg="modSp mod">
        <pc:chgData name="Jolita Pavasarytė" userId="f7e87f55c3d9a170" providerId="LiveId" clId="{95C259F9-B4A8-4781-BE69-1A2DDAAF691E}" dt="2025-02-06T18:58:21.665" v="168" actId="255"/>
        <pc:sldMkLst>
          <pc:docMk/>
          <pc:sldMk cId="0" sldId="256"/>
        </pc:sldMkLst>
        <pc:spChg chg="mod">
          <ac:chgData name="Jolita Pavasarytė" userId="f7e87f55c3d9a170" providerId="LiveId" clId="{95C259F9-B4A8-4781-BE69-1A2DDAAF691E}" dt="2025-02-06T18:57:59.051" v="167" actId="1076"/>
          <ac:spMkLst>
            <pc:docMk/>
            <pc:sldMk cId="0" sldId="256"/>
            <ac:spMk id="3" creationId="{00000000-0000-0000-0000-000000000000}"/>
          </ac:spMkLst>
        </pc:spChg>
        <pc:spChg chg="mod">
          <ac:chgData name="Jolita Pavasarytė" userId="f7e87f55c3d9a170" providerId="LiveId" clId="{95C259F9-B4A8-4781-BE69-1A2DDAAF691E}" dt="2025-02-06T18:56:51.843" v="159" actId="20577"/>
          <ac:spMkLst>
            <pc:docMk/>
            <pc:sldMk cId="0" sldId="256"/>
            <ac:spMk id="4" creationId="{00000000-0000-0000-0000-000000000000}"/>
          </ac:spMkLst>
        </pc:spChg>
        <pc:spChg chg="mod">
          <ac:chgData name="Jolita Pavasarytė" userId="f7e87f55c3d9a170" providerId="LiveId" clId="{95C259F9-B4A8-4781-BE69-1A2DDAAF691E}" dt="2025-02-06T18:58:21.665" v="168" actId="255"/>
          <ac:spMkLst>
            <pc:docMk/>
            <pc:sldMk cId="0" sldId="256"/>
            <ac:spMk id="5" creationId="{00000000-0000-0000-0000-000000000000}"/>
          </ac:spMkLst>
        </pc:spChg>
      </pc:sldChg>
      <pc:sldChg chg="modAnim">
        <pc:chgData name="Jolita Pavasarytė" userId="f7e87f55c3d9a170" providerId="LiveId" clId="{95C259F9-B4A8-4781-BE69-1A2DDAAF691E}" dt="2025-02-06T19:03:56.555" v="172"/>
        <pc:sldMkLst>
          <pc:docMk/>
          <pc:sldMk cId="0" sldId="258"/>
        </pc:sldMkLst>
      </pc:sldChg>
      <pc:sldChg chg="modSp mod modAnim">
        <pc:chgData name="Jolita Pavasarytė" userId="f7e87f55c3d9a170" providerId="LiveId" clId="{95C259F9-B4A8-4781-BE69-1A2DDAAF691E}" dt="2025-02-06T19:04:58.030" v="175"/>
        <pc:sldMkLst>
          <pc:docMk/>
          <pc:sldMk cId="0" sldId="261"/>
        </pc:sldMkLst>
        <pc:spChg chg="mod">
          <ac:chgData name="Jolita Pavasarytė" userId="f7e87f55c3d9a170" providerId="LiveId" clId="{95C259F9-B4A8-4781-BE69-1A2DDAAF691E}" dt="2025-02-06T19:04:36.767" v="173" actId="790"/>
          <ac:spMkLst>
            <pc:docMk/>
            <pc:sldMk cId="0" sldId="261"/>
            <ac:spMk id="4" creationId="{00000000-0000-0000-0000-000000000000}"/>
          </ac:spMkLst>
        </pc:spChg>
      </pc:sldChg>
      <pc:sldChg chg="modSp mod modAnim">
        <pc:chgData name="Jolita Pavasarytė" userId="f7e87f55c3d9a170" providerId="LiveId" clId="{95C259F9-B4A8-4781-BE69-1A2DDAAF691E}" dt="2025-02-06T19:11:21.564" v="194"/>
        <pc:sldMkLst>
          <pc:docMk/>
          <pc:sldMk cId="0" sldId="262"/>
        </pc:sldMkLst>
        <pc:spChg chg="mod">
          <ac:chgData name="Jolita Pavasarytė" userId="f7e87f55c3d9a170" providerId="LiveId" clId="{95C259F9-B4A8-4781-BE69-1A2DDAAF691E}" dt="2025-02-06T19:08:52.183" v="188" actId="1076"/>
          <ac:spMkLst>
            <pc:docMk/>
            <pc:sldMk cId="0" sldId="262"/>
            <ac:spMk id="5" creationId="{00000000-0000-0000-0000-000000000000}"/>
          </ac:spMkLst>
        </pc:spChg>
      </pc:sldChg>
      <pc:sldChg chg="modAnim">
        <pc:chgData name="Jolita Pavasarytė" userId="f7e87f55c3d9a170" providerId="LiveId" clId="{95C259F9-B4A8-4781-BE69-1A2DDAAF691E}" dt="2025-02-06T19:12:16.657" v="196"/>
        <pc:sldMkLst>
          <pc:docMk/>
          <pc:sldMk cId="0" sldId="263"/>
        </pc:sldMkLst>
      </pc:sldChg>
      <pc:sldChg chg="modSp mod modAnim">
        <pc:chgData name="Jolita Pavasarytė" userId="f7e87f55c3d9a170" providerId="LiveId" clId="{95C259F9-B4A8-4781-BE69-1A2DDAAF691E}" dt="2025-02-06T19:13:48.928" v="200"/>
        <pc:sldMkLst>
          <pc:docMk/>
          <pc:sldMk cId="0" sldId="268"/>
        </pc:sldMkLst>
        <pc:spChg chg="mod">
          <ac:chgData name="Jolita Pavasarytė" userId="f7e87f55c3d9a170" providerId="LiveId" clId="{95C259F9-B4A8-4781-BE69-1A2DDAAF691E}" dt="2025-02-06T19:13:37.046" v="199" actId="207"/>
          <ac:spMkLst>
            <pc:docMk/>
            <pc:sldMk cId="0" sldId="268"/>
            <ac:spMk id="3" creationId="{00000000-0000-0000-0000-000000000000}"/>
          </ac:spMkLst>
        </pc:spChg>
      </pc:sldChg>
      <pc:sldChg chg="modSp mod modAnim">
        <pc:chgData name="Jolita Pavasarytė" userId="f7e87f55c3d9a170" providerId="LiveId" clId="{95C259F9-B4A8-4781-BE69-1A2DDAAF691E}" dt="2025-02-06T19:18:27.126" v="273"/>
        <pc:sldMkLst>
          <pc:docMk/>
          <pc:sldMk cId="0" sldId="269"/>
        </pc:sldMkLst>
        <pc:spChg chg="mod">
          <ac:chgData name="Jolita Pavasarytė" userId="f7e87f55c3d9a170" providerId="LiveId" clId="{95C259F9-B4A8-4781-BE69-1A2DDAAF691E}" dt="2025-02-06T18:54:07.048" v="114" actId="1076"/>
          <ac:spMkLst>
            <pc:docMk/>
            <pc:sldMk cId="0" sldId="269"/>
            <ac:spMk id="2" creationId="{00000000-0000-0000-0000-000000000000}"/>
          </ac:spMkLst>
        </pc:spChg>
        <pc:spChg chg="mod">
          <ac:chgData name="Jolita Pavasarytė" userId="f7e87f55c3d9a170" providerId="LiveId" clId="{95C259F9-B4A8-4781-BE69-1A2DDAAF691E}" dt="2025-02-06T19:18:08.295" v="270" actId="14100"/>
          <ac:spMkLst>
            <pc:docMk/>
            <pc:sldMk cId="0" sldId="269"/>
            <ac:spMk id="3" creationId="{00000000-0000-0000-0000-000000000000}"/>
          </ac:spMkLst>
        </pc:spChg>
        <pc:spChg chg="mod">
          <ac:chgData name="Jolita Pavasarytė" userId="f7e87f55c3d9a170" providerId="LiveId" clId="{95C259F9-B4A8-4781-BE69-1A2DDAAF691E}" dt="2025-02-06T19:18:22.043" v="272" actId="14100"/>
          <ac:spMkLst>
            <pc:docMk/>
            <pc:sldMk cId="0" sldId="269"/>
            <ac:spMk id="4" creationId="{00000000-0000-0000-0000-000000000000}"/>
          </ac:spMkLst>
        </pc:spChg>
        <pc:spChg chg="mod">
          <ac:chgData name="Jolita Pavasarytė" userId="f7e87f55c3d9a170" providerId="LiveId" clId="{95C259F9-B4A8-4781-BE69-1A2DDAAF691E}" dt="2025-02-06T18:53:13.588" v="110" actId="113"/>
          <ac:spMkLst>
            <pc:docMk/>
            <pc:sldMk cId="0" sldId="269"/>
            <ac:spMk id="5" creationId="{00000000-0000-0000-0000-000000000000}"/>
          </ac:spMkLst>
        </pc:spChg>
        <pc:spChg chg="mod">
          <ac:chgData name="Jolita Pavasarytė" userId="f7e87f55c3d9a170" providerId="LiveId" clId="{95C259F9-B4A8-4781-BE69-1A2DDAAF691E}" dt="2025-02-06T18:53:10.205" v="109" actId="113"/>
          <ac:spMkLst>
            <pc:docMk/>
            <pc:sldMk cId="0" sldId="269"/>
            <ac:spMk id="6" creationId="{00000000-0000-0000-0000-000000000000}"/>
          </ac:spMkLst>
        </pc:spChg>
        <pc:spChg chg="mod">
          <ac:chgData name="Jolita Pavasarytė" userId="f7e87f55c3d9a170" providerId="LiveId" clId="{95C259F9-B4A8-4781-BE69-1A2DDAAF691E}" dt="2025-02-06T18:54:20.930" v="125" actId="20577"/>
          <ac:spMkLst>
            <pc:docMk/>
            <pc:sldMk cId="0" sldId="269"/>
            <ac:spMk id="7" creationId="{00000000-0000-0000-0000-000000000000}"/>
          </ac:spMkLst>
        </pc:spChg>
      </pc:sldChg>
      <pc:sldChg chg="del">
        <pc:chgData name="Jolita Pavasarytė" userId="f7e87f55c3d9a170" providerId="LiveId" clId="{95C259F9-B4A8-4781-BE69-1A2DDAAF691E}" dt="2025-02-06T14:22:21.006" v="0" actId="2696"/>
        <pc:sldMkLst>
          <pc:docMk/>
          <pc:sldMk cId="0" sldId="270"/>
        </pc:sldMkLst>
      </pc:sldChg>
      <pc:sldChg chg="modSp mod ord modAnim">
        <pc:chgData name="Jolita Pavasarytė" userId="f7e87f55c3d9a170" providerId="LiveId" clId="{95C259F9-B4A8-4781-BE69-1A2DDAAF691E}" dt="2025-02-06T19:24:20.764" v="278"/>
        <pc:sldMkLst>
          <pc:docMk/>
          <pc:sldMk cId="0" sldId="271"/>
        </pc:sldMkLst>
        <pc:spChg chg="mod">
          <ac:chgData name="Jolita Pavasarytė" userId="f7e87f55c3d9a170" providerId="LiveId" clId="{95C259F9-B4A8-4781-BE69-1A2DDAAF691E}" dt="2025-02-06T19:17:04.603" v="269" actId="20577"/>
          <ac:spMkLst>
            <pc:docMk/>
            <pc:sldMk cId="0" sldId="271"/>
            <ac:spMk id="2" creationId="{00000000-0000-0000-0000-000000000000}"/>
          </ac:spMkLst>
        </pc:spChg>
        <pc:spChg chg="mod">
          <ac:chgData name="Jolita Pavasarytė" userId="f7e87f55c3d9a170" providerId="LiveId" clId="{95C259F9-B4A8-4781-BE69-1A2DDAAF691E}" dt="2025-02-06T18:47:31.182" v="74" actId="1076"/>
          <ac:spMkLst>
            <pc:docMk/>
            <pc:sldMk cId="0" sldId="271"/>
            <ac:spMk id="6" creationId="{00000000-0000-0000-0000-000000000000}"/>
          </ac:spMkLst>
        </pc:spChg>
        <pc:spChg chg="mod">
          <ac:chgData name="Jolita Pavasarytė" userId="f7e87f55c3d9a170" providerId="LiveId" clId="{95C259F9-B4A8-4781-BE69-1A2DDAAF691E}" dt="2025-02-06T19:24:05.499" v="276" actId="1076"/>
          <ac:spMkLst>
            <pc:docMk/>
            <pc:sldMk cId="0" sldId="271"/>
            <ac:spMk id="7" creationId="{00000000-0000-0000-0000-000000000000}"/>
          </ac:spMkLst>
        </pc:spChg>
      </pc:sldChg>
      <pc:sldChg chg="del">
        <pc:chgData name="Jolita Pavasarytė" userId="f7e87f55c3d9a170" providerId="LiveId" clId="{95C259F9-B4A8-4781-BE69-1A2DDAAF691E}" dt="2025-02-06T14:22:41.970" v="3" actId="2696"/>
        <pc:sldMkLst>
          <pc:docMk/>
          <pc:sldMk cId="0" sldId="273"/>
        </pc:sldMkLst>
      </pc:sldChg>
      <pc:sldChg chg="new del">
        <pc:chgData name="Jolita Pavasarytė" userId="f7e87f55c3d9a170" providerId="LiveId" clId="{95C259F9-B4A8-4781-BE69-1A2DDAAF691E}" dt="2025-02-06T14:23:58.427" v="39" actId="2696"/>
        <pc:sldMkLst>
          <pc:docMk/>
          <pc:sldMk cId="6143905" sldId="274"/>
        </pc:sldMkLst>
      </pc:sldChg>
      <pc:sldChg chg="addSp modSp add mod">
        <pc:chgData name="Jolita Pavasarytė" userId="f7e87f55c3d9a170" providerId="LiveId" clId="{95C259F9-B4A8-4781-BE69-1A2DDAAF691E}" dt="2025-02-06T18:55:59.816" v="134" actId="1076"/>
        <pc:sldMkLst>
          <pc:docMk/>
          <pc:sldMk cId="1537442791" sldId="275"/>
        </pc:sldMkLst>
        <pc:spChg chg="mod">
          <ac:chgData name="Jolita Pavasarytė" userId="f7e87f55c3d9a170" providerId="LiveId" clId="{95C259F9-B4A8-4781-BE69-1A2DDAAF691E}" dt="2025-02-06T18:55:04.405" v="127" actId="2711"/>
          <ac:spMkLst>
            <pc:docMk/>
            <pc:sldMk cId="1537442791" sldId="275"/>
            <ac:spMk id="2" creationId="{BD97A113-0DF7-257C-F265-E391AD690B66}"/>
          </ac:spMkLst>
        </pc:spChg>
        <pc:spChg chg="add mod">
          <ac:chgData name="Jolita Pavasarytė" userId="f7e87f55c3d9a170" providerId="LiveId" clId="{95C259F9-B4A8-4781-BE69-1A2DDAAF691E}" dt="2025-02-06T18:55:59.816" v="134" actId="1076"/>
          <ac:spMkLst>
            <pc:docMk/>
            <pc:sldMk cId="1537442791" sldId="275"/>
            <ac:spMk id="3" creationId="{A9CEF523-691E-C47B-7E75-79A81BF7A697}"/>
          </ac:spMkLst>
        </pc:spChg>
        <pc:picChg chg="add mod">
          <ac:chgData name="Jolita Pavasarytė" userId="f7e87f55c3d9a170" providerId="LiveId" clId="{95C259F9-B4A8-4781-BE69-1A2DDAAF691E}" dt="2025-02-06T18:32:23.316" v="50" actId="1076"/>
          <ac:picMkLst>
            <pc:docMk/>
            <pc:sldMk cId="1537442791" sldId="275"/>
            <ac:picMk id="5" creationId="{DE4DDD26-5EDE-CA8A-A36A-576F8AC92FD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 </a:t>
            </a:r>
            <a:r>
              <a:rPr lang="en-US" dirty="0" err="1"/>
              <a:t>Pažintinis</a:t>
            </a:r>
            <a:r>
              <a:rPr lang="en-US" dirty="0"/>
              <a:t> </a:t>
            </a:r>
            <a:r>
              <a:rPr lang="en-US" dirty="0" err="1"/>
              <a:t>komponentas</a:t>
            </a:r>
            <a:r>
              <a:rPr lang="en-US" dirty="0"/>
              <a:t> (</a:t>
            </a:r>
            <a:r>
              <a:rPr lang="en-US" dirty="0" err="1"/>
              <a:t>supratimas</a:t>
            </a:r>
            <a:r>
              <a:rPr lang="en-US" dirty="0"/>
              <a:t> apie </a:t>
            </a:r>
            <a:r>
              <a:rPr lang="en-US" dirty="0" err="1"/>
              <a:t>vertybę</a:t>
            </a:r>
            <a:r>
              <a:rPr lang="en-US" dirty="0"/>
              <a:t>)</a:t>
            </a:r>
          </a:p>
          <a:p>
            <a:r>
              <a:rPr lang="en-US" dirty="0"/>
              <a:t>Tai </a:t>
            </a:r>
            <a:r>
              <a:rPr lang="en-US" dirty="0" err="1"/>
              <a:t>susiję</a:t>
            </a:r>
            <a:r>
              <a:rPr lang="en-US" dirty="0"/>
              <a:t> </a:t>
            </a:r>
            <a:r>
              <a:rPr lang="en-US" dirty="0" err="1"/>
              <a:t>su</a:t>
            </a:r>
            <a:r>
              <a:rPr lang="en-US" dirty="0"/>
              <a:t> </a:t>
            </a:r>
            <a:r>
              <a:rPr lang="en-US" dirty="0" err="1"/>
              <a:t>žmogaus</a:t>
            </a:r>
            <a:r>
              <a:rPr lang="en-US" dirty="0"/>
              <a:t> </a:t>
            </a:r>
            <a:r>
              <a:rPr lang="en-US" dirty="0" err="1"/>
              <a:t>žiniomis</a:t>
            </a:r>
            <a:r>
              <a:rPr lang="en-US" dirty="0"/>
              <a:t>, </a:t>
            </a:r>
            <a:r>
              <a:rPr lang="en-US" dirty="0" err="1"/>
              <a:t>suvokimu</a:t>
            </a:r>
            <a:r>
              <a:rPr lang="en-US" dirty="0"/>
              <a:t> ir </a:t>
            </a:r>
            <a:r>
              <a:rPr lang="en-US" dirty="0" err="1"/>
              <a:t>supratimu</a:t>
            </a:r>
            <a:r>
              <a:rPr lang="en-US" dirty="0"/>
              <a:t> apie </a:t>
            </a:r>
            <a:r>
              <a:rPr lang="en-US" dirty="0" err="1"/>
              <a:t>vertybę</a:t>
            </a:r>
            <a:r>
              <a:rPr lang="en-US" dirty="0"/>
              <a:t>. </a:t>
            </a:r>
            <a:r>
              <a:rPr lang="en-US" dirty="0" err="1"/>
              <a:t>Jis</a:t>
            </a:r>
            <a:r>
              <a:rPr lang="en-US" dirty="0"/>
              <a:t> </a:t>
            </a:r>
            <a:r>
              <a:rPr lang="en-US" dirty="0" err="1"/>
              <a:t>atsako</a:t>
            </a:r>
            <a:r>
              <a:rPr lang="en-US" dirty="0"/>
              <a:t> į </a:t>
            </a:r>
            <a:r>
              <a:rPr lang="en-US" dirty="0" err="1"/>
              <a:t>klausimą</a:t>
            </a:r>
            <a:r>
              <a:rPr lang="en-US" dirty="0"/>
              <a:t>: „Kas tai per </a:t>
            </a:r>
            <a:r>
              <a:rPr lang="en-US" dirty="0" err="1"/>
              <a:t>vertybė</a:t>
            </a:r>
            <a:r>
              <a:rPr lang="en-US" dirty="0"/>
              <a:t> ir </a:t>
            </a:r>
            <a:r>
              <a:rPr lang="en-US" dirty="0" err="1"/>
              <a:t>kodėl</a:t>
            </a:r>
            <a:r>
              <a:rPr lang="en-US" dirty="0"/>
              <a:t> ji </a:t>
            </a:r>
            <a:r>
              <a:rPr lang="en-US" dirty="0" err="1"/>
              <a:t>svarbi</a:t>
            </a:r>
            <a:r>
              <a:rPr lang="en-US" dirty="0"/>
              <a:t>?“</a:t>
            </a:r>
          </a:p>
          <a:p>
            <a:endParaRPr lang="en-US" dirty="0"/>
          </a:p>
          <a:p>
            <a:r>
              <a:rPr lang="en-US" dirty="0"/>
              <a:t>🔹 </a:t>
            </a:r>
            <a:r>
              <a:rPr lang="en-US" dirty="0" err="1"/>
              <a:t>Pavyzdys</a:t>
            </a:r>
            <a:r>
              <a:rPr lang="en-US" dirty="0"/>
              <a:t>: </a:t>
            </a:r>
            <a:r>
              <a:rPr lang="en-US" dirty="0" err="1"/>
              <a:t>Jei</a:t>
            </a:r>
            <a:r>
              <a:rPr lang="en-US" dirty="0"/>
              <a:t> </a:t>
            </a:r>
            <a:r>
              <a:rPr lang="en-US" dirty="0" err="1"/>
              <a:t>žmogus</a:t>
            </a:r>
            <a:r>
              <a:rPr lang="en-US" dirty="0"/>
              <a:t> </a:t>
            </a:r>
            <a:r>
              <a:rPr lang="en-US" dirty="0" err="1"/>
              <a:t>vertina</a:t>
            </a:r>
            <a:r>
              <a:rPr lang="en-US" dirty="0"/>
              <a:t> </a:t>
            </a:r>
            <a:r>
              <a:rPr lang="en-US" dirty="0" err="1"/>
              <a:t>sąžiningumą</a:t>
            </a:r>
            <a:r>
              <a:rPr lang="en-US" dirty="0"/>
              <a:t>, </a:t>
            </a:r>
            <a:r>
              <a:rPr lang="en-US" dirty="0" err="1"/>
              <a:t>jis</a:t>
            </a:r>
            <a:r>
              <a:rPr lang="en-US" dirty="0"/>
              <a:t> </a:t>
            </a:r>
            <a:r>
              <a:rPr lang="en-US" dirty="0" err="1"/>
              <a:t>supranta</a:t>
            </a:r>
            <a:r>
              <a:rPr lang="en-US" dirty="0"/>
              <a:t>, </a:t>
            </a:r>
            <a:r>
              <a:rPr lang="en-US" dirty="0" err="1"/>
              <a:t>kad</a:t>
            </a:r>
            <a:r>
              <a:rPr lang="en-US" dirty="0"/>
              <a:t> </a:t>
            </a:r>
            <a:r>
              <a:rPr lang="en-US" dirty="0" err="1"/>
              <a:t>tiesos</a:t>
            </a:r>
            <a:r>
              <a:rPr lang="en-US" dirty="0"/>
              <a:t> </a:t>
            </a:r>
            <a:r>
              <a:rPr lang="en-US" dirty="0" err="1"/>
              <a:t>sakymas</a:t>
            </a:r>
            <a:r>
              <a:rPr lang="en-US" dirty="0"/>
              <a:t> </a:t>
            </a:r>
            <a:r>
              <a:rPr lang="en-US" dirty="0" err="1"/>
              <a:t>padeda</a:t>
            </a:r>
            <a:r>
              <a:rPr lang="en-US" dirty="0"/>
              <a:t> </a:t>
            </a:r>
            <a:r>
              <a:rPr lang="en-US" dirty="0" err="1"/>
              <a:t>kurti</a:t>
            </a:r>
            <a:r>
              <a:rPr lang="en-US" dirty="0"/>
              <a:t> </a:t>
            </a:r>
            <a:r>
              <a:rPr lang="en-US" dirty="0" err="1"/>
              <a:t>pasitikėjimą</a:t>
            </a:r>
            <a:r>
              <a:rPr lang="en-US" dirty="0"/>
              <a:t> ir </a:t>
            </a:r>
            <a:r>
              <a:rPr lang="en-US" dirty="0" err="1"/>
              <a:t>teisingus</a:t>
            </a:r>
            <a:r>
              <a:rPr lang="en-US" dirty="0"/>
              <a:t> </a:t>
            </a:r>
            <a:r>
              <a:rPr lang="en-US" dirty="0" err="1"/>
              <a:t>santykius</a:t>
            </a:r>
            <a:r>
              <a:rPr lang="en-US" dirty="0"/>
              <a:t>. </a:t>
            </a:r>
            <a:r>
              <a:rPr lang="en-US" dirty="0" err="1"/>
              <a:t>Vaikas</a:t>
            </a:r>
            <a:r>
              <a:rPr lang="en-US" dirty="0"/>
              <a:t>, </a:t>
            </a:r>
            <a:r>
              <a:rPr lang="en-US" dirty="0" err="1"/>
              <a:t>kuris</a:t>
            </a:r>
            <a:r>
              <a:rPr lang="en-US" dirty="0"/>
              <a:t> </a:t>
            </a:r>
            <a:r>
              <a:rPr lang="en-US" dirty="0" err="1"/>
              <a:t>mokosi</a:t>
            </a:r>
            <a:r>
              <a:rPr lang="en-US" dirty="0"/>
              <a:t> apie </a:t>
            </a:r>
            <a:r>
              <a:rPr lang="en-US" dirty="0" err="1"/>
              <a:t>pagarbaus</a:t>
            </a:r>
            <a:r>
              <a:rPr lang="en-US" dirty="0"/>
              <a:t> </a:t>
            </a:r>
            <a:r>
              <a:rPr lang="en-US" dirty="0" err="1"/>
              <a:t>elgesio</a:t>
            </a:r>
            <a:r>
              <a:rPr lang="en-US" dirty="0"/>
              <a:t> </a:t>
            </a:r>
            <a:r>
              <a:rPr lang="en-US" dirty="0" err="1"/>
              <a:t>svarbą</a:t>
            </a:r>
            <a:r>
              <a:rPr lang="en-US" dirty="0"/>
              <a:t>, </a:t>
            </a:r>
            <a:r>
              <a:rPr lang="en-US" dirty="0" err="1"/>
              <a:t>pirmiausia</a:t>
            </a:r>
            <a:r>
              <a:rPr lang="en-US" dirty="0"/>
              <a:t> </a:t>
            </a:r>
            <a:r>
              <a:rPr lang="en-US" dirty="0" err="1"/>
              <a:t>turi</a:t>
            </a:r>
            <a:r>
              <a:rPr lang="en-US" dirty="0"/>
              <a:t> </a:t>
            </a:r>
            <a:r>
              <a:rPr lang="en-US" dirty="0" err="1"/>
              <a:t>suprasti</a:t>
            </a:r>
            <a:r>
              <a:rPr lang="en-US" dirty="0"/>
              <a:t>, </a:t>
            </a:r>
            <a:r>
              <a:rPr lang="en-US" dirty="0" err="1"/>
              <a:t>kodėl</a:t>
            </a:r>
            <a:r>
              <a:rPr lang="en-US" dirty="0"/>
              <a:t> tai </a:t>
            </a:r>
            <a:r>
              <a:rPr lang="en-US" dirty="0" err="1"/>
              <a:t>yra</a:t>
            </a:r>
            <a:r>
              <a:rPr lang="en-US" dirty="0"/>
              <a:t> </a:t>
            </a:r>
            <a:r>
              <a:rPr lang="en-US" dirty="0" err="1"/>
              <a:t>reikšminga</a:t>
            </a:r>
            <a:r>
              <a:rPr lang="en-US" dirty="0"/>
              <a:t>.</a:t>
            </a:r>
          </a:p>
          <a:p>
            <a:endParaRPr lang="en-US" dirty="0"/>
          </a:p>
          <a:p>
            <a:r>
              <a:rPr lang="en-US" dirty="0"/>
              <a:t>2️⃣ </a:t>
            </a:r>
            <a:r>
              <a:rPr lang="en-US" dirty="0" err="1"/>
              <a:t>Emocinis</a:t>
            </a:r>
            <a:r>
              <a:rPr lang="en-US" dirty="0"/>
              <a:t> </a:t>
            </a:r>
            <a:r>
              <a:rPr lang="en-US" dirty="0" err="1"/>
              <a:t>komponentas</a:t>
            </a:r>
            <a:r>
              <a:rPr lang="en-US" dirty="0"/>
              <a:t> (</a:t>
            </a:r>
            <a:r>
              <a:rPr lang="en-US" dirty="0" err="1"/>
              <a:t>požiūris</a:t>
            </a:r>
            <a:r>
              <a:rPr lang="en-US" dirty="0"/>
              <a:t> į </a:t>
            </a:r>
            <a:r>
              <a:rPr lang="en-US" dirty="0" err="1"/>
              <a:t>vertybę</a:t>
            </a:r>
            <a:r>
              <a:rPr lang="en-US" dirty="0"/>
              <a:t>)</a:t>
            </a:r>
          </a:p>
          <a:p>
            <a:r>
              <a:rPr lang="en-US" dirty="0"/>
              <a:t>Tai </a:t>
            </a:r>
            <a:r>
              <a:rPr lang="en-US" dirty="0" err="1"/>
              <a:t>žmogaus</a:t>
            </a:r>
            <a:r>
              <a:rPr lang="en-US" dirty="0"/>
              <a:t> </a:t>
            </a:r>
            <a:r>
              <a:rPr lang="en-US" dirty="0" err="1"/>
              <a:t>jausmai</a:t>
            </a:r>
            <a:r>
              <a:rPr lang="en-US" dirty="0"/>
              <a:t> ir </a:t>
            </a:r>
            <a:r>
              <a:rPr lang="en-US" dirty="0" err="1"/>
              <a:t>emocijos</a:t>
            </a:r>
            <a:r>
              <a:rPr lang="en-US" dirty="0"/>
              <a:t>, </a:t>
            </a:r>
            <a:r>
              <a:rPr lang="en-US" dirty="0" err="1"/>
              <a:t>susijusios</a:t>
            </a:r>
            <a:r>
              <a:rPr lang="en-US" dirty="0"/>
              <a:t> </a:t>
            </a:r>
            <a:r>
              <a:rPr lang="en-US" dirty="0" err="1"/>
              <a:t>su</a:t>
            </a:r>
            <a:r>
              <a:rPr lang="en-US" dirty="0"/>
              <a:t> tam </a:t>
            </a:r>
            <a:r>
              <a:rPr lang="en-US" dirty="0" err="1"/>
              <a:t>tikra</a:t>
            </a:r>
            <a:r>
              <a:rPr lang="en-US" dirty="0"/>
              <a:t> </a:t>
            </a:r>
            <a:r>
              <a:rPr lang="en-US" dirty="0" err="1"/>
              <a:t>vertybe</a:t>
            </a:r>
            <a:r>
              <a:rPr lang="en-US" dirty="0"/>
              <a:t>. </a:t>
            </a:r>
            <a:r>
              <a:rPr lang="en-US" dirty="0" err="1"/>
              <a:t>Jis</a:t>
            </a:r>
            <a:r>
              <a:rPr lang="en-US" dirty="0"/>
              <a:t> </a:t>
            </a:r>
            <a:r>
              <a:rPr lang="en-US" dirty="0" err="1"/>
              <a:t>atsako</a:t>
            </a:r>
            <a:r>
              <a:rPr lang="en-US" dirty="0"/>
              <a:t> į </a:t>
            </a:r>
            <a:r>
              <a:rPr lang="en-US" dirty="0" err="1"/>
              <a:t>klausimą</a:t>
            </a:r>
            <a:r>
              <a:rPr lang="en-US" dirty="0"/>
              <a:t>: „</a:t>
            </a:r>
            <a:r>
              <a:rPr lang="en-US" dirty="0" err="1"/>
              <a:t>Kokias</a:t>
            </a:r>
            <a:r>
              <a:rPr lang="en-US" dirty="0"/>
              <a:t> </a:t>
            </a:r>
            <a:r>
              <a:rPr lang="en-US" dirty="0" err="1"/>
              <a:t>emocijas</a:t>
            </a:r>
            <a:r>
              <a:rPr lang="en-US" dirty="0"/>
              <a:t> man </a:t>
            </a:r>
            <a:r>
              <a:rPr lang="en-US" dirty="0" err="1"/>
              <a:t>sukelia</a:t>
            </a:r>
            <a:r>
              <a:rPr lang="en-US" dirty="0"/>
              <a:t> </a:t>
            </a:r>
            <a:r>
              <a:rPr lang="en-US" dirty="0" err="1"/>
              <a:t>ši</a:t>
            </a:r>
            <a:r>
              <a:rPr lang="en-US" dirty="0"/>
              <a:t> </a:t>
            </a:r>
            <a:r>
              <a:rPr lang="en-US" dirty="0" err="1"/>
              <a:t>vertybė</a:t>
            </a:r>
            <a:r>
              <a:rPr lang="en-US" dirty="0"/>
              <a:t>?“</a:t>
            </a:r>
          </a:p>
          <a:p>
            <a:endParaRPr lang="en-US" dirty="0"/>
          </a:p>
          <a:p>
            <a:r>
              <a:rPr lang="en-US" dirty="0"/>
              <a:t>🔹 </a:t>
            </a:r>
            <a:r>
              <a:rPr lang="en-US" dirty="0" err="1"/>
              <a:t>Pavyzdys</a:t>
            </a:r>
            <a:r>
              <a:rPr lang="en-US" dirty="0"/>
              <a:t>: </a:t>
            </a:r>
            <a:r>
              <a:rPr lang="en-US" dirty="0" err="1"/>
              <a:t>Jei</a:t>
            </a:r>
            <a:r>
              <a:rPr lang="en-US" dirty="0"/>
              <a:t> </a:t>
            </a:r>
            <a:r>
              <a:rPr lang="en-US" dirty="0" err="1"/>
              <a:t>žmogui</a:t>
            </a:r>
            <a:r>
              <a:rPr lang="en-US" dirty="0"/>
              <a:t> </a:t>
            </a:r>
            <a:r>
              <a:rPr lang="en-US" dirty="0" err="1"/>
              <a:t>rūpi</a:t>
            </a:r>
            <a:r>
              <a:rPr lang="en-US" dirty="0"/>
              <a:t> </a:t>
            </a:r>
            <a:r>
              <a:rPr lang="en-US" dirty="0" err="1"/>
              <a:t>draugystė</a:t>
            </a:r>
            <a:r>
              <a:rPr lang="en-US" dirty="0"/>
              <a:t>, </a:t>
            </a:r>
            <a:r>
              <a:rPr lang="en-US" dirty="0" err="1"/>
              <a:t>jis</a:t>
            </a:r>
            <a:r>
              <a:rPr lang="en-US" dirty="0"/>
              <a:t> </a:t>
            </a:r>
            <a:r>
              <a:rPr lang="en-US" dirty="0" err="1"/>
              <a:t>jaučia</a:t>
            </a:r>
            <a:r>
              <a:rPr lang="en-US" dirty="0"/>
              <a:t> </a:t>
            </a:r>
            <a:r>
              <a:rPr lang="en-US" dirty="0" err="1"/>
              <a:t>šilumą</a:t>
            </a:r>
            <a:r>
              <a:rPr lang="en-US" dirty="0"/>
              <a:t>, </a:t>
            </a:r>
            <a:r>
              <a:rPr lang="en-US" dirty="0" err="1"/>
              <a:t>džiaugsmą</a:t>
            </a:r>
            <a:r>
              <a:rPr lang="en-US" dirty="0"/>
              <a:t> ir </a:t>
            </a:r>
            <a:r>
              <a:rPr lang="en-US" dirty="0" err="1"/>
              <a:t>saugumą</a:t>
            </a:r>
            <a:r>
              <a:rPr lang="en-US" dirty="0"/>
              <a:t>, kai </a:t>
            </a:r>
            <a:r>
              <a:rPr lang="en-US" dirty="0" err="1"/>
              <a:t>yra</a:t>
            </a:r>
            <a:r>
              <a:rPr lang="en-US" dirty="0"/>
              <a:t> </a:t>
            </a:r>
            <a:r>
              <a:rPr lang="en-US" dirty="0" err="1"/>
              <a:t>su</a:t>
            </a:r>
            <a:r>
              <a:rPr lang="en-US" dirty="0"/>
              <a:t> </a:t>
            </a:r>
            <a:r>
              <a:rPr lang="en-US" dirty="0" err="1"/>
              <a:t>ištikimais</a:t>
            </a:r>
            <a:r>
              <a:rPr lang="en-US" dirty="0"/>
              <a:t> </a:t>
            </a:r>
            <a:r>
              <a:rPr lang="en-US" dirty="0" err="1"/>
              <a:t>draugais</a:t>
            </a:r>
            <a:r>
              <a:rPr lang="en-US" dirty="0"/>
              <a:t>. </a:t>
            </a:r>
            <a:r>
              <a:rPr lang="en-US" dirty="0" err="1"/>
              <a:t>Jei</a:t>
            </a:r>
            <a:r>
              <a:rPr lang="en-US" dirty="0"/>
              <a:t> </a:t>
            </a:r>
            <a:r>
              <a:rPr lang="en-US" dirty="0" err="1"/>
              <a:t>sąžiningumas</a:t>
            </a:r>
            <a:r>
              <a:rPr lang="en-US" dirty="0"/>
              <a:t> jam </a:t>
            </a:r>
            <a:r>
              <a:rPr lang="en-US" dirty="0" err="1"/>
              <a:t>yra</a:t>
            </a:r>
            <a:r>
              <a:rPr lang="en-US" dirty="0"/>
              <a:t> </a:t>
            </a:r>
            <a:r>
              <a:rPr lang="en-US" dirty="0" err="1"/>
              <a:t>svarbus</a:t>
            </a:r>
            <a:r>
              <a:rPr lang="en-US" dirty="0"/>
              <a:t>, melas </a:t>
            </a:r>
            <a:r>
              <a:rPr lang="en-US" dirty="0" err="1"/>
              <a:t>gali</a:t>
            </a:r>
            <a:r>
              <a:rPr lang="en-US" dirty="0"/>
              <a:t> </a:t>
            </a:r>
            <a:r>
              <a:rPr lang="en-US" dirty="0" err="1"/>
              <a:t>sukelti</a:t>
            </a:r>
            <a:r>
              <a:rPr lang="en-US" dirty="0"/>
              <a:t> </a:t>
            </a:r>
            <a:r>
              <a:rPr lang="en-US" dirty="0" err="1"/>
              <a:t>kaltės</a:t>
            </a:r>
            <a:r>
              <a:rPr lang="en-US" dirty="0"/>
              <a:t> </a:t>
            </a:r>
            <a:r>
              <a:rPr lang="en-US" dirty="0" err="1"/>
              <a:t>jausmą</a:t>
            </a:r>
            <a:r>
              <a:rPr lang="en-US" dirty="0"/>
              <a:t> </a:t>
            </a:r>
            <a:r>
              <a:rPr lang="en-US" dirty="0" err="1"/>
              <a:t>ar</a:t>
            </a:r>
            <a:r>
              <a:rPr lang="en-US" dirty="0"/>
              <a:t> </a:t>
            </a:r>
            <a:r>
              <a:rPr lang="en-US" dirty="0" err="1"/>
              <a:t>diskomfortą</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Nors įtraukusis </a:t>
            </a:r>
            <a:r>
              <a:rPr lang="en-US" dirty="0" err="1"/>
              <a:t>ugdymas</a:t>
            </a:r>
            <a:r>
              <a:rPr lang="en-US" dirty="0"/>
              <a:t> </a:t>
            </a:r>
            <a:r>
              <a:rPr lang="en-US" dirty="0" err="1"/>
              <a:t>nėra</a:t>
            </a:r>
            <a:r>
              <a:rPr lang="en-US" dirty="0"/>
              <a:t> </a:t>
            </a:r>
            <a:r>
              <a:rPr lang="en-US" dirty="0" err="1"/>
              <a:t>vien</a:t>
            </a:r>
            <a:r>
              <a:rPr lang="en-US" dirty="0"/>
              <a:t> apie </a:t>
            </a:r>
            <a:r>
              <a:rPr lang="en-US" dirty="0" err="1"/>
              <a:t>negalias</a:t>
            </a:r>
            <a:r>
              <a:rPr lang="en-US" dirty="0"/>
              <a:t>, bet </a:t>
            </a:r>
            <a:r>
              <a:rPr lang="en-US" dirty="0" err="1"/>
              <a:t>kasdien</a:t>
            </a:r>
            <a:r>
              <a:rPr lang="en-US" dirty="0"/>
              <a:t> </a:t>
            </a:r>
            <a:r>
              <a:rPr lang="en-US" dirty="0" err="1"/>
              <a:t>mokytoja</a:t>
            </a:r>
            <a:r>
              <a:rPr lang="lt-LT" dirty="0"/>
              <a:t>m</a:t>
            </a:r>
            <a:r>
              <a:rPr lang="en-US" dirty="0"/>
              <a:t>s </a:t>
            </a:r>
            <a:r>
              <a:rPr lang="en-US" dirty="0" err="1"/>
              <a:t>kelia</a:t>
            </a:r>
            <a:r>
              <a:rPr lang="en-US" dirty="0"/>
              <a:t> </a:t>
            </a:r>
            <a:r>
              <a:rPr lang="en-US" dirty="0" err="1"/>
              <a:t>iššūkių</a:t>
            </a:r>
            <a:r>
              <a:rPr lang="en-US" dirty="0"/>
              <a:t> </a:t>
            </a:r>
            <a:r>
              <a:rPr lang="en-US" dirty="0" err="1"/>
              <a:t>būtent</a:t>
            </a:r>
            <a:r>
              <a:rPr lang="en-US" dirty="0"/>
              <a:t> </a:t>
            </a:r>
            <a:r>
              <a:rPr lang="en-US" dirty="0" err="1"/>
              <a:t>sudėtingesnių</a:t>
            </a:r>
            <a:r>
              <a:rPr lang="en-US" dirty="0"/>
              <a:t> </a:t>
            </a:r>
            <a:r>
              <a:rPr lang="en-US" dirty="0" err="1"/>
              <a:t>būklių</a:t>
            </a:r>
            <a:r>
              <a:rPr lang="en-US" dirty="0"/>
              <a:t> </a:t>
            </a:r>
            <a:r>
              <a:rPr lang="en-US" dirty="0" err="1"/>
              <a:t>turintys</a:t>
            </a:r>
            <a:r>
              <a:rPr lang="en-US" dirty="0"/>
              <a:t> </a:t>
            </a:r>
            <a:r>
              <a:rPr lang="en-US" dirty="0" err="1"/>
              <a:t>mokiniai</a:t>
            </a:r>
            <a:r>
              <a:rPr lang="en-US" dirty="0"/>
              <a:t>. Ir </a:t>
            </a:r>
            <a:r>
              <a:rPr lang="en-US" dirty="0" err="1"/>
              <a:t>kaip</a:t>
            </a:r>
            <a:r>
              <a:rPr lang="en-US" dirty="0"/>
              <a:t> </a:t>
            </a:r>
            <a:r>
              <a:rPr lang="en-US" dirty="0" err="1"/>
              <a:t>ugdyti</a:t>
            </a:r>
            <a:r>
              <a:rPr lang="en-US" dirty="0"/>
              <a:t> </a:t>
            </a:r>
            <a:r>
              <a:rPr lang="en-US" dirty="0" err="1"/>
              <a:t>mokinių</a:t>
            </a:r>
            <a:r>
              <a:rPr lang="en-US" dirty="0"/>
              <a:t> </a:t>
            </a:r>
            <a:r>
              <a:rPr lang="en-US" dirty="0" err="1"/>
              <a:t>įvairovę</a:t>
            </a:r>
            <a:r>
              <a:rPr lang="en-US" dirty="0"/>
              <a:t> </a:t>
            </a:r>
            <a:r>
              <a:rPr lang="en-US" dirty="0" err="1"/>
              <a:t>klasėje</a:t>
            </a:r>
            <a:r>
              <a:rPr lang="en-US" dirty="0"/>
              <a:t>.</a:t>
            </a:r>
          </a:p>
          <a:p>
            <a:endParaRPr lang="lt-LT" dirty="0"/>
          </a:p>
          <a:p>
            <a:r>
              <a:rPr lang="en-US" dirty="0"/>
              <a:t>Su </a:t>
            </a:r>
            <a:r>
              <a:rPr lang="en-US" dirty="0" err="1"/>
              <a:t>tokia</a:t>
            </a:r>
            <a:r>
              <a:rPr lang="en-US" dirty="0"/>
              <a:t> </a:t>
            </a:r>
            <a:r>
              <a:rPr lang="en-US" dirty="0" err="1"/>
              <a:t>istorija</a:t>
            </a:r>
            <a:r>
              <a:rPr lang="en-US" dirty="0"/>
              <a:t> </a:t>
            </a:r>
            <a:r>
              <a:rPr lang="en-US" dirty="0" err="1"/>
              <a:t>atėjome</a:t>
            </a:r>
            <a:r>
              <a:rPr lang="en-US" dirty="0"/>
              <a:t> </a:t>
            </a:r>
            <a:r>
              <a:rPr lang="en-US" dirty="0" err="1"/>
              <a:t>iki</a:t>
            </a:r>
            <a:r>
              <a:rPr lang="en-US" dirty="0"/>
              <a:t> </a:t>
            </a:r>
            <a:r>
              <a:rPr lang="en-US" dirty="0" err="1"/>
              <a:t>šių</a:t>
            </a:r>
            <a:r>
              <a:rPr lang="en-US" dirty="0"/>
              <a:t> </a:t>
            </a:r>
            <a:r>
              <a:rPr lang="en-US" dirty="0" err="1"/>
              <a:t>dienų</a:t>
            </a:r>
            <a:r>
              <a:rPr lang="en-US" dirty="0"/>
              <a:t>. </a:t>
            </a:r>
          </a:p>
          <a:p>
            <a:endParaRPr lang="en-US" dirty="0"/>
          </a:p>
          <a:p>
            <a:r>
              <a:rPr lang="en-US" dirty="0" err="1"/>
              <a:t>Istorinės</a:t>
            </a:r>
            <a:r>
              <a:rPr lang="en-US" dirty="0"/>
              <a:t> </a:t>
            </a:r>
            <a:r>
              <a:rPr lang="en-US" dirty="0" err="1"/>
              <a:t>patirtys</a:t>
            </a:r>
            <a:r>
              <a:rPr lang="en-US" dirty="0"/>
              <a:t> </a:t>
            </a:r>
            <a:r>
              <a:rPr lang="en-US" dirty="0" err="1"/>
              <a:t>stipriai</a:t>
            </a:r>
            <a:r>
              <a:rPr lang="en-US" dirty="0"/>
              <a:t> </a:t>
            </a:r>
            <a:r>
              <a:rPr lang="en-US" dirty="0" err="1"/>
              <a:t>prisidėjo</a:t>
            </a:r>
            <a:r>
              <a:rPr lang="en-US" dirty="0"/>
              <a:t> </a:t>
            </a:r>
            <a:r>
              <a:rPr lang="en-US" dirty="0" err="1"/>
              <a:t>prie</a:t>
            </a:r>
            <a:r>
              <a:rPr lang="en-US" dirty="0"/>
              <a:t> </a:t>
            </a:r>
            <a:r>
              <a:rPr lang="en-US" dirty="0" err="1"/>
              <a:t>šiuolaikinių</a:t>
            </a:r>
            <a:r>
              <a:rPr lang="en-US" dirty="0"/>
              <a:t> </a:t>
            </a:r>
            <a:r>
              <a:rPr lang="en-US" dirty="0" err="1"/>
              <a:t>neigiamų</a:t>
            </a:r>
            <a:r>
              <a:rPr lang="en-US" dirty="0"/>
              <a:t> </a:t>
            </a:r>
            <a:r>
              <a:rPr lang="en-US" dirty="0" err="1"/>
              <a:t>visuomenės</a:t>
            </a:r>
            <a:r>
              <a:rPr lang="en-US" dirty="0"/>
              <a:t> </a:t>
            </a:r>
            <a:r>
              <a:rPr lang="en-US" dirty="0" err="1"/>
              <a:t>nuostatų</a:t>
            </a:r>
            <a:r>
              <a:rPr lang="en-US" dirty="0"/>
              <a:t> apie </a:t>
            </a:r>
            <a:r>
              <a:rPr lang="en-US" dirty="0" err="1"/>
              <a:t>asmenis</a:t>
            </a:r>
            <a:r>
              <a:rPr lang="en-US" dirty="0"/>
              <a:t> </a:t>
            </a:r>
            <a:r>
              <a:rPr lang="en-US" dirty="0" err="1"/>
              <a:t>su</a:t>
            </a:r>
            <a:r>
              <a:rPr lang="en-US" dirty="0"/>
              <a:t> </a:t>
            </a:r>
            <a:r>
              <a:rPr lang="en-US" dirty="0" err="1"/>
              <a:t>negalia</a:t>
            </a:r>
            <a:r>
              <a:rPr lang="en-US" dirty="0"/>
              <a:t>.</a:t>
            </a:r>
          </a:p>
          <a:p>
            <a:endParaRPr lang="en-US" dirty="0"/>
          </a:p>
          <a:p>
            <a:r>
              <a:rPr lang="en-US" dirty="0" err="1"/>
              <a:t>Tačiau</a:t>
            </a:r>
            <a:r>
              <a:rPr lang="en-US" dirty="0"/>
              <a:t> </a:t>
            </a:r>
            <a:r>
              <a:rPr lang="en-US" dirty="0" err="1"/>
              <a:t>visuomenės</a:t>
            </a:r>
            <a:r>
              <a:rPr lang="en-US" dirty="0"/>
              <a:t> </a:t>
            </a:r>
            <a:r>
              <a:rPr lang="en-US" dirty="0" err="1"/>
              <a:t>sąmoningumas</a:t>
            </a:r>
            <a:r>
              <a:rPr lang="en-US" dirty="0"/>
              <a:t> </a:t>
            </a:r>
            <a:r>
              <a:rPr lang="en-US" dirty="0" err="1"/>
              <a:t>auga</a:t>
            </a:r>
            <a:r>
              <a:rPr lang="en-US" dirty="0"/>
              <a:t>, ir </a:t>
            </a:r>
            <a:r>
              <a:rPr lang="en-US" dirty="0" err="1"/>
              <a:t>vertybės</a:t>
            </a:r>
            <a:r>
              <a:rPr lang="en-US" dirty="0"/>
              <a:t>, </a:t>
            </a:r>
            <a:r>
              <a:rPr lang="en-US" dirty="0" err="1"/>
              <a:t>nors</a:t>
            </a:r>
            <a:r>
              <a:rPr lang="en-US" dirty="0"/>
              <a:t> ir </a:t>
            </a:r>
            <a:r>
              <a:rPr lang="en-US" dirty="0" err="1"/>
              <a:t>lėtai</a:t>
            </a:r>
            <a:r>
              <a:rPr lang="en-US" dirty="0"/>
              <a:t>, bet </a:t>
            </a:r>
            <a:r>
              <a:rPr lang="en-US" dirty="0" err="1"/>
              <a:t>keičiasi</a:t>
            </a:r>
            <a:r>
              <a:rPr lang="en-US" dirty="0"/>
              <a: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2290763" y="512763"/>
            <a:ext cx="4562475" cy="2566987"/>
          </a:xfrm>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4225107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1. </a:t>
            </a:r>
            <a:r>
              <a:rPr lang="en-US" dirty="0" err="1"/>
              <a:t>Mokyklos</a:t>
            </a:r>
            <a:r>
              <a:rPr lang="en-US" dirty="0"/>
              <a:t> </a:t>
            </a:r>
            <a:r>
              <a:rPr lang="en-US" dirty="0" err="1"/>
              <a:t>bendruomenė</a:t>
            </a:r>
            <a:r>
              <a:rPr lang="en-US" dirty="0"/>
              <a:t> </a:t>
            </a:r>
            <a:r>
              <a:rPr lang="en-US" dirty="0" err="1"/>
              <a:t>vertina</a:t>
            </a:r>
            <a:r>
              <a:rPr lang="en-US" dirty="0"/>
              <a:t> </a:t>
            </a:r>
            <a:r>
              <a:rPr lang="en-US" dirty="0" err="1"/>
              <a:t>mokinių</a:t>
            </a:r>
            <a:r>
              <a:rPr lang="en-US" dirty="0"/>
              <a:t> </a:t>
            </a:r>
            <a:r>
              <a:rPr lang="en-US" dirty="0" err="1"/>
              <a:t>įvairovę</a:t>
            </a:r>
            <a:r>
              <a:rPr lang="en-US" dirty="0"/>
              <a:t>, </a:t>
            </a:r>
            <a:r>
              <a:rPr lang="en-US" dirty="0" err="1"/>
              <a:t>vyrauja</a:t>
            </a:r>
            <a:r>
              <a:rPr lang="en-US" dirty="0"/>
              <a:t> </a:t>
            </a:r>
            <a:r>
              <a:rPr lang="en-US" dirty="0" err="1"/>
              <a:t>susitarimai</a:t>
            </a:r>
            <a:r>
              <a:rPr lang="en-US" dirty="0"/>
              <a:t>, </a:t>
            </a:r>
            <a:r>
              <a:rPr lang="en-US" dirty="0" err="1"/>
              <a:t>visko</a:t>
            </a:r>
            <a:r>
              <a:rPr lang="en-US" dirty="0"/>
              <a:t> </a:t>
            </a:r>
            <a:r>
              <a:rPr lang="en-US" dirty="0" err="1"/>
              <a:t>siekiama</a:t>
            </a:r>
            <a:r>
              <a:rPr lang="en-US" dirty="0"/>
              <a:t> </a:t>
            </a:r>
            <a:r>
              <a:rPr lang="en-US" dirty="0" err="1"/>
              <a:t>bendromis</a:t>
            </a:r>
            <a:r>
              <a:rPr lang="en-US" dirty="0"/>
              <a:t> </a:t>
            </a:r>
            <a:r>
              <a:rPr lang="en-US" dirty="0" err="1"/>
              <a:t>diskusijomis</a:t>
            </a:r>
            <a:r>
              <a:rPr lang="en-US" dirty="0"/>
              <a:t>.</a:t>
            </a:r>
          </a:p>
          <a:p>
            <a:r>
              <a:rPr lang="en-US" dirty="0"/>
              <a:t>2. </a:t>
            </a:r>
            <a:r>
              <a:rPr lang="en-US" dirty="0" err="1"/>
              <a:t>Svarbi</a:t>
            </a:r>
            <a:r>
              <a:rPr lang="en-US" dirty="0"/>
              <a:t> </a:t>
            </a:r>
            <a:r>
              <a:rPr lang="en-US" dirty="0" err="1"/>
              <a:t>lyderių</a:t>
            </a:r>
            <a:r>
              <a:rPr lang="en-US" dirty="0"/>
              <a:t> </a:t>
            </a:r>
            <a:r>
              <a:rPr lang="en-US" dirty="0" err="1"/>
              <a:t>komanda</a:t>
            </a:r>
            <a:r>
              <a:rPr lang="en-US" dirty="0"/>
              <a:t>, </a:t>
            </a:r>
            <a:r>
              <a:rPr lang="en-US" dirty="0" err="1"/>
              <a:t>kuri</a:t>
            </a:r>
            <a:r>
              <a:rPr lang="en-US" dirty="0"/>
              <a:t> </a:t>
            </a:r>
            <a:r>
              <a:rPr lang="en-US" dirty="0" err="1"/>
              <a:t>palaiko</a:t>
            </a:r>
            <a:r>
              <a:rPr lang="en-US" dirty="0"/>
              <a:t>, </a:t>
            </a:r>
            <a:r>
              <a:rPr lang="en-US" dirty="0" err="1"/>
              <a:t>konsultuoja</a:t>
            </a:r>
            <a:r>
              <a:rPr lang="en-US" dirty="0"/>
              <a:t>, </a:t>
            </a:r>
            <a:r>
              <a:rPr lang="en-US" dirty="0" err="1"/>
              <a:t>šviečia</a:t>
            </a:r>
            <a:r>
              <a:rPr lang="en-US" dirty="0"/>
              <a:t>, </a:t>
            </a:r>
            <a:r>
              <a:rPr lang="en-US" dirty="0" err="1"/>
              <a:t>bendradarbiauja</a:t>
            </a:r>
            <a:r>
              <a:rPr lang="en-US" dirty="0"/>
              <a:t>, </a:t>
            </a:r>
            <a:r>
              <a:rPr lang="en-US" dirty="0" err="1"/>
              <a:t>vykdoma</a:t>
            </a:r>
            <a:r>
              <a:rPr lang="en-US" dirty="0"/>
              <a:t> </a:t>
            </a:r>
            <a:r>
              <a:rPr lang="en-US" dirty="0" err="1"/>
              <a:t>nuolatinė</a:t>
            </a:r>
            <a:r>
              <a:rPr lang="en-US" dirty="0"/>
              <a:t> </a:t>
            </a:r>
            <a:r>
              <a:rPr lang="en-US" dirty="0" err="1"/>
              <a:t>stebėsena</a:t>
            </a:r>
            <a:r>
              <a:rPr lang="en-US" dirty="0"/>
              <a:t> ir </a:t>
            </a:r>
            <a:r>
              <a:rPr lang="en-US" dirty="0" err="1"/>
              <a:t>grįžtamasis</a:t>
            </a:r>
            <a:r>
              <a:rPr lang="en-US" dirty="0"/>
              <a:t> </a:t>
            </a:r>
            <a:r>
              <a:rPr lang="en-US" dirty="0" err="1"/>
              <a:t>ryšys</a:t>
            </a:r>
            <a:r>
              <a:rPr lang="en-US" dirty="0"/>
              <a:t>, </a:t>
            </a:r>
            <a:r>
              <a:rPr lang="en-US" dirty="0" err="1"/>
              <a:t>pagrįstas</a:t>
            </a:r>
            <a:r>
              <a:rPr lang="en-US" dirty="0"/>
              <a:t> </a:t>
            </a:r>
            <a:r>
              <a:rPr lang="en-US" dirty="0" err="1"/>
              <a:t>įsivertinimu</a:t>
            </a:r>
            <a:r>
              <a:rPr lang="en-US" dirty="0"/>
              <a:t> ir </a:t>
            </a:r>
            <a:r>
              <a:rPr lang="en-US" dirty="0" err="1"/>
              <a:t>įrodymais</a:t>
            </a:r>
            <a:r>
              <a:rPr lang="en-US" dirty="0"/>
              <a:t>.</a:t>
            </a:r>
          </a:p>
          <a:p>
            <a:r>
              <a:rPr lang="en-US" dirty="0"/>
              <a:t>3. </a:t>
            </a:r>
            <a:r>
              <a:rPr lang="en-US" dirty="0" err="1"/>
              <a:t>Planuojami</a:t>
            </a:r>
            <a:r>
              <a:rPr lang="en-US" dirty="0"/>
              <a:t> </a:t>
            </a:r>
            <a:r>
              <a:rPr lang="en-US" dirty="0" err="1"/>
              <a:t>materialiniai</a:t>
            </a:r>
            <a:r>
              <a:rPr lang="en-US" dirty="0"/>
              <a:t>, </a:t>
            </a:r>
            <a:r>
              <a:rPr lang="en-US" dirty="0" err="1"/>
              <a:t>finansiniai</a:t>
            </a:r>
            <a:r>
              <a:rPr lang="en-US" dirty="0"/>
              <a:t>, </a:t>
            </a:r>
            <a:r>
              <a:rPr lang="en-US" dirty="0" err="1"/>
              <a:t>žmogiškieji</a:t>
            </a:r>
            <a:r>
              <a:rPr lang="en-US" dirty="0"/>
              <a:t> </a:t>
            </a:r>
            <a:r>
              <a:rPr lang="en-US" dirty="0" err="1"/>
              <a:t>ištekliai</a:t>
            </a:r>
            <a:r>
              <a:rPr lang="en-US" dirty="0"/>
              <a:t>.</a:t>
            </a:r>
          </a:p>
          <a:p>
            <a:r>
              <a:rPr lang="en-US" dirty="0"/>
              <a:t> </a:t>
            </a:r>
            <a:r>
              <a:rPr lang="en-US" dirty="0" err="1"/>
              <a:t>Įtraukties</a:t>
            </a:r>
            <a:r>
              <a:rPr lang="en-US" dirty="0"/>
              <a:t> </a:t>
            </a:r>
            <a:r>
              <a:rPr lang="en-US" dirty="0" err="1"/>
              <a:t>principas</a:t>
            </a:r>
            <a:r>
              <a:rPr lang="en-US" dirty="0"/>
              <a:t> </a:t>
            </a:r>
            <a:r>
              <a:rPr lang="en-US" dirty="0" err="1"/>
              <a:t>atsispindi</a:t>
            </a:r>
            <a:r>
              <a:rPr lang="en-US" dirty="0"/>
              <a:t> m-</a:t>
            </a:r>
            <a:r>
              <a:rPr lang="en-US" dirty="0" err="1"/>
              <a:t>klos</a:t>
            </a:r>
            <a:r>
              <a:rPr lang="en-US" dirty="0"/>
              <a:t> </a:t>
            </a:r>
            <a:r>
              <a:rPr lang="en-US" dirty="0" err="1"/>
              <a:t>veiklos</a:t>
            </a:r>
            <a:r>
              <a:rPr lang="en-US" dirty="0"/>
              <a:t> </a:t>
            </a:r>
            <a:r>
              <a:rPr lang="en-US" dirty="0" err="1"/>
              <a:t>planavimo</a:t>
            </a:r>
            <a:r>
              <a:rPr lang="en-US" dirty="0"/>
              <a:t> </a:t>
            </a:r>
            <a:r>
              <a:rPr lang="en-US" dirty="0" err="1"/>
              <a:t>dokumentuose</a:t>
            </a:r>
            <a:r>
              <a:rPr lang="en-US" dirty="0"/>
              <a:t>: </a:t>
            </a:r>
            <a:r>
              <a:rPr lang="en-US" dirty="0" err="1"/>
              <a:t>strategijos</a:t>
            </a:r>
            <a:r>
              <a:rPr lang="en-US" dirty="0"/>
              <a:t>, </a:t>
            </a:r>
            <a:r>
              <a:rPr lang="en-US" dirty="0" err="1"/>
              <a:t>tikslai</a:t>
            </a:r>
            <a:r>
              <a:rPr lang="en-US" dirty="0"/>
              <a:t>, </a:t>
            </a:r>
            <a:r>
              <a:rPr lang="en-US" dirty="0" err="1"/>
              <a:t>vizija</a:t>
            </a:r>
            <a:r>
              <a:rPr lang="en-US" dirty="0"/>
              <a:t>, </a:t>
            </a:r>
            <a:r>
              <a:rPr lang="en-US" dirty="0" err="1"/>
              <a:t>įvairūs</a:t>
            </a:r>
            <a:r>
              <a:rPr lang="en-US" dirty="0"/>
              <a:t> </a:t>
            </a:r>
            <a:r>
              <a:rPr lang="en-US" dirty="0" err="1"/>
              <a:t>ištekliai</a:t>
            </a:r>
            <a:r>
              <a:rPr lang="en-US" dirty="0"/>
              <a:t>, </a:t>
            </a:r>
            <a:r>
              <a:rPr lang="en-US" dirty="0" err="1"/>
              <a:t>bendruomenės</a:t>
            </a:r>
            <a:r>
              <a:rPr lang="en-US" dirty="0"/>
              <a:t> </a:t>
            </a:r>
            <a:r>
              <a:rPr lang="en-US" dirty="0" err="1"/>
              <a:t>nuostatų</a:t>
            </a:r>
            <a:r>
              <a:rPr lang="en-US" dirty="0"/>
              <a:t> </a:t>
            </a:r>
            <a:r>
              <a:rPr lang="en-US" dirty="0" err="1"/>
              <a:t>svarba</a:t>
            </a:r>
            <a:r>
              <a:rPr lang="en-US" dirty="0"/>
              <a:t>, </a:t>
            </a:r>
            <a:r>
              <a:rPr lang="en-US" dirty="0" err="1"/>
              <a:t>mokytojų</a:t>
            </a:r>
            <a:r>
              <a:rPr lang="en-US" dirty="0"/>
              <a:t> </a:t>
            </a:r>
            <a:r>
              <a:rPr lang="en-US" dirty="0" err="1"/>
              <a:t>kompetencijų</a:t>
            </a:r>
            <a:r>
              <a:rPr lang="en-US" dirty="0"/>
              <a:t> </a:t>
            </a:r>
            <a:r>
              <a:rPr lang="en-US" dirty="0" err="1"/>
              <a:t>tobulinimas</a:t>
            </a:r>
            <a:r>
              <a:rPr lang="en-US" dirty="0"/>
              <a:t>.</a:t>
            </a:r>
          </a:p>
          <a:p>
            <a:r>
              <a:rPr lang="en-US" dirty="0"/>
              <a:t>4. </a:t>
            </a:r>
            <a:r>
              <a:rPr lang="en-US" dirty="0" err="1"/>
              <a:t>Bendradarbiavimas</a:t>
            </a:r>
            <a:r>
              <a:rPr lang="en-US" dirty="0"/>
              <a:t> tarp </a:t>
            </a:r>
            <a:r>
              <a:rPr lang="en-US" dirty="0" err="1"/>
              <a:t>visų</a:t>
            </a:r>
            <a:r>
              <a:rPr lang="en-US" dirty="0"/>
              <a:t> </a:t>
            </a:r>
            <a:r>
              <a:rPr lang="en-US" dirty="0" err="1"/>
              <a:t>bendruomenės</a:t>
            </a:r>
            <a:r>
              <a:rPr lang="en-US" dirty="0"/>
              <a:t> (ir </a:t>
            </a:r>
            <a:r>
              <a:rPr lang="en-US" dirty="0" err="1"/>
              <a:t>tėvų</a:t>
            </a:r>
            <a:r>
              <a:rPr lang="en-US" dirty="0"/>
              <a:t>) </a:t>
            </a:r>
            <a:r>
              <a:rPr lang="en-US" dirty="0" err="1"/>
              <a:t>narių</a:t>
            </a:r>
            <a:r>
              <a:rPr lang="en-US" dirty="0"/>
              <a:t>, </a:t>
            </a:r>
            <a:r>
              <a:rPr lang="en-US" dirty="0" err="1"/>
              <a:t>mokantis</a:t>
            </a:r>
            <a:r>
              <a:rPr lang="en-US" dirty="0"/>
              <a:t> </a:t>
            </a:r>
            <a:r>
              <a:rPr lang="en-US" dirty="0" err="1"/>
              <a:t>drauge</a:t>
            </a:r>
            <a:r>
              <a:rPr lang="en-US" dirty="0"/>
              <a:t>, </a:t>
            </a:r>
            <a:r>
              <a:rPr lang="en-US" dirty="0" err="1"/>
              <a:t>dalijantis</a:t>
            </a:r>
            <a:r>
              <a:rPr lang="en-US" dirty="0"/>
              <a:t> </a:t>
            </a:r>
            <a:r>
              <a:rPr lang="en-US" dirty="0" err="1"/>
              <a:t>patirtimi</a:t>
            </a:r>
            <a:r>
              <a:rPr lang="en-US" dirty="0"/>
              <a:t>, </a:t>
            </a:r>
            <a:r>
              <a:rPr lang="en-US" dirty="0" err="1"/>
              <a:t>susitikimų</a:t>
            </a:r>
            <a:r>
              <a:rPr lang="en-US" dirty="0"/>
              <a:t> </a:t>
            </a:r>
            <a:r>
              <a:rPr lang="en-US" dirty="0" err="1"/>
              <a:t>laiko</a:t>
            </a:r>
            <a:r>
              <a:rPr lang="en-US" dirty="0"/>
              <a:t> ir </a:t>
            </a:r>
            <a:r>
              <a:rPr lang="en-US" dirty="0" err="1"/>
              <a:t>vietos</a:t>
            </a:r>
            <a:r>
              <a:rPr lang="en-US" dirty="0"/>
              <a:t> </a:t>
            </a:r>
            <a:r>
              <a:rPr lang="en-US" dirty="0" err="1"/>
              <a:t>nuolatinis</a:t>
            </a:r>
            <a:r>
              <a:rPr lang="en-US" dirty="0"/>
              <a:t> </a:t>
            </a:r>
            <a:r>
              <a:rPr lang="en-US" dirty="0" err="1"/>
              <a:t>planavimas</a:t>
            </a:r>
            <a:r>
              <a:rPr lang="en-US" dirty="0"/>
              <a:t>, </a:t>
            </a:r>
            <a:r>
              <a:rPr lang="en-US" dirty="0" err="1"/>
              <a:t>konfidencialumo</a:t>
            </a:r>
            <a:r>
              <a:rPr lang="en-US" dirty="0"/>
              <a:t> </a:t>
            </a:r>
            <a:r>
              <a:rPr lang="en-US" dirty="0" err="1"/>
              <a:t>laikymasis</a:t>
            </a:r>
            <a:r>
              <a:rPr lang="en-US" dirty="0"/>
              <a:t>, </a:t>
            </a:r>
            <a:r>
              <a:rPr lang="en-US" dirty="0" err="1"/>
              <a:t>visiems</a:t>
            </a:r>
            <a:r>
              <a:rPr lang="en-US" dirty="0"/>
              <a:t> </a:t>
            </a:r>
            <a:r>
              <a:rPr lang="en-US" dirty="0" err="1"/>
              <a:t>žinomi</a:t>
            </a:r>
            <a:r>
              <a:rPr lang="en-US" dirty="0"/>
              <a:t>, </a:t>
            </a:r>
            <a:r>
              <a:rPr lang="en-US" dirty="0" err="1"/>
              <a:t>iš</a:t>
            </a:r>
            <a:r>
              <a:rPr lang="en-US" dirty="0"/>
              <a:t> </a:t>
            </a:r>
            <a:r>
              <a:rPr lang="en-US" dirty="0" err="1"/>
              <a:t>anksto</a:t>
            </a:r>
            <a:r>
              <a:rPr lang="en-US" dirty="0"/>
              <a:t> </a:t>
            </a:r>
            <a:r>
              <a:rPr lang="en-US" dirty="0" err="1"/>
              <a:t>aptarti</a:t>
            </a:r>
            <a:r>
              <a:rPr lang="en-US" dirty="0"/>
              <a:t> </a:t>
            </a:r>
            <a:r>
              <a:rPr lang="en-US" dirty="0" err="1"/>
              <a:t>algoritmai</a:t>
            </a:r>
            <a:r>
              <a:rPr lang="en-US" dirty="0"/>
              <a:t> </a:t>
            </a:r>
            <a:r>
              <a:rPr lang="en-US" dirty="0" err="1"/>
              <a:t>sudėtingų</a:t>
            </a:r>
            <a:r>
              <a:rPr lang="en-US" dirty="0"/>
              <a:t> </a:t>
            </a:r>
            <a:r>
              <a:rPr lang="en-US" dirty="0" err="1"/>
              <a:t>situacijų</a:t>
            </a:r>
            <a:r>
              <a:rPr lang="en-US" dirty="0"/>
              <a:t> </a:t>
            </a:r>
            <a:r>
              <a:rPr lang="en-US" dirty="0" err="1"/>
              <a:t>metu</a:t>
            </a:r>
            <a:r>
              <a:rPr lang="en-US" dirty="0"/>
              <a:t>.</a:t>
            </a:r>
          </a:p>
          <a:p>
            <a:r>
              <a:rPr lang="en-US" dirty="0"/>
              <a:t>5. </a:t>
            </a:r>
            <a:r>
              <a:rPr lang="en-US" dirty="0" err="1"/>
              <a:t>Tiek</a:t>
            </a:r>
            <a:r>
              <a:rPr lang="en-US" dirty="0"/>
              <a:t> </a:t>
            </a:r>
            <a:r>
              <a:rPr lang="en-US" dirty="0" err="1"/>
              <a:t>mokinių</a:t>
            </a:r>
            <a:r>
              <a:rPr lang="en-US" dirty="0"/>
              <a:t>, </a:t>
            </a:r>
            <a:r>
              <a:rPr lang="en-US" dirty="0" err="1"/>
              <a:t>tiek</a:t>
            </a:r>
            <a:r>
              <a:rPr lang="en-US" dirty="0"/>
              <a:t> </a:t>
            </a:r>
            <a:r>
              <a:rPr lang="en-US" dirty="0" err="1"/>
              <a:t>mokytojų</a:t>
            </a:r>
            <a:r>
              <a:rPr lang="en-US" dirty="0"/>
              <a:t> (ir </a:t>
            </a:r>
            <a:r>
              <a:rPr lang="en-US" dirty="0" err="1"/>
              <a:t>kitų</a:t>
            </a:r>
            <a:r>
              <a:rPr lang="en-US" dirty="0"/>
              <a:t> </a:t>
            </a:r>
            <a:r>
              <a:rPr lang="en-US" dirty="0" err="1"/>
              <a:t>darbuotojų</a:t>
            </a:r>
            <a:r>
              <a:rPr lang="en-US" dirty="0"/>
              <a:t>) </a:t>
            </a:r>
            <a:r>
              <a:rPr lang="en-US" dirty="0" err="1"/>
              <a:t>emocinė</a:t>
            </a:r>
            <a:r>
              <a:rPr lang="en-US" dirty="0"/>
              <a:t> </a:t>
            </a:r>
            <a:r>
              <a:rPr lang="en-US" dirty="0" err="1"/>
              <a:t>gerovė</a:t>
            </a:r>
            <a:r>
              <a:rPr lang="en-US" dirty="0"/>
              <a:t>: </a:t>
            </a:r>
            <a:r>
              <a:rPr lang="en-US" dirty="0" err="1"/>
              <a:t>palaikymas</a:t>
            </a:r>
            <a:r>
              <a:rPr lang="en-US" dirty="0"/>
              <a:t>, </a:t>
            </a:r>
            <a:r>
              <a:rPr lang="en-US" dirty="0" err="1"/>
              <a:t>skatinimai</a:t>
            </a:r>
            <a:r>
              <a:rPr lang="en-US" dirty="0"/>
              <a:t>, </a:t>
            </a:r>
            <a:r>
              <a:rPr lang="en-US" dirty="0" err="1"/>
              <a:t>vadovų</a:t>
            </a:r>
            <a:r>
              <a:rPr lang="en-US" dirty="0"/>
              <a:t> </a:t>
            </a:r>
            <a:r>
              <a:rPr lang="en-US" dirty="0" err="1"/>
              <a:t>palaikymas</a:t>
            </a:r>
            <a:r>
              <a:rPr lang="en-US" dirty="0"/>
              <a:t>, </a:t>
            </a:r>
            <a:r>
              <a:rPr lang="en-US" dirty="0" err="1"/>
              <a:t>dėmesingumas</a:t>
            </a:r>
            <a:r>
              <a:rPr lang="en-US" dirty="0"/>
              <a:t>. </a:t>
            </a:r>
            <a:r>
              <a:rPr lang="en-US" dirty="0" err="1"/>
              <a:t>Saugumas</a:t>
            </a:r>
            <a:r>
              <a:rPr lang="en-US" dirty="0"/>
              <a:t> </a:t>
            </a:r>
            <a:r>
              <a:rPr lang="en-US" dirty="0" err="1"/>
              <a:t>mokykloje</a:t>
            </a:r>
            <a:r>
              <a:rPr lang="en-US" dirty="0"/>
              <a:t> ir </a:t>
            </a:r>
            <a:r>
              <a:rPr lang="en-US" dirty="0" err="1"/>
              <a:t>tolerancijos</a:t>
            </a:r>
            <a:r>
              <a:rPr lang="en-US" dirty="0"/>
              <a:t> </a:t>
            </a:r>
            <a:r>
              <a:rPr lang="en-US" dirty="0" err="1"/>
              <a:t>ugdymas</a:t>
            </a:r>
            <a:r>
              <a:rPr lang="en-US" dirty="0"/>
              <a:t>.</a:t>
            </a:r>
          </a:p>
          <a:p>
            <a:r>
              <a:rPr lang="en-US" dirty="0"/>
              <a:t>6. </a:t>
            </a:r>
            <a:r>
              <a:rPr lang="en-US" dirty="0" err="1"/>
              <a:t>Specialistų</a:t>
            </a:r>
            <a:r>
              <a:rPr lang="en-US" dirty="0"/>
              <a:t> </a:t>
            </a:r>
            <a:r>
              <a:rPr lang="en-US" dirty="0" err="1"/>
              <a:t>bendradarbiavimas</a:t>
            </a:r>
            <a:r>
              <a:rPr lang="en-US" dirty="0"/>
              <a:t>, </a:t>
            </a:r>
            <a:r>
              <a:rPr lang="en-US" dirty="0" err="1"/>
              <a:t>svarbu</a:t>
            </a:r>
            <a:r>
              <a:rPr lang="en-US" dirty="0"/>
              <a:t>, </a:t>
            </a:r>
            <a:r>
              <a:rPr lang="en-US" dirty="0" err="1"/>
              <a:t>kad</a:t>
            </a:r>
            <a:r>
              <a:rPr lang="en-US" dirty="0"/>
              <a:t> </a:t>
            </a:r>
            <a:r>
              <a:rPr lang="en-US" dirty="0" err="1"/>
              <a:t>mokytojai</a:t>
            </a:r>
            <a:r>
              <a:rPr lang="en-US" dirty="0"/>
              <a:t> </a:t>
            </a:r>
            <a:r>
              <a:rPr lang="en-US" dirty="0" err="1"/>
              <a:t>priimtų</a:t>
            </a:r>
            <a:r>
              <a:rPr lang="en-US" dirty="0"/>
              <a:t> </a:t>
            </a:r>
            <a:r>
              <a:rPr lang="en-US" dirty="0" err="1"/>
              <a:t>jų</a:t>
            </a:r>
            <a:r>
              <a:rPr lang="en-US" dirty="0"/>
              <a:t> </a:t>
            </a:r>
            <a:r>
              <a:rPr lang="en-US" dirty="0" err="1"/>
              <a:t>pagalbą</a:t>
            </a:r>
            <a:r>
              <a:rPr lang="en-US" dirty="0"/>
              <a:t>, </a:t>
            </a:r>
            <a:r>
              <a:rPr lang="en-US" dirty="0" err="1"/>
              <a:t>aiškūs</a:t>
            </a:r>
            <a:r>
              <a:rPr lang="en-US" dirty="0"/>
              <a:t> </a:t>
            </a:r>
            <a:r>
              <a:rPr lang="en-US" dirty="0" err="1"/>
              <a:t>vaidmenys</a:t>
            </a:r>
            <a:r>
              <a:rPr lang="en-US" dirty="0"/>
              <a:t> (</a:t>
            </a:r>
            <a:r>
              <a:rPr lang="en-US" dirty="0" err="1"/>
              <a:t>ypač</a:t>
            </a:r>
            <a:r>
              <a:rPr lang="en-US" dirty="0"/>
              <a:t> </a:t>
            </a:r>
            <a:r>
              <a:rPr lang="en-US" dirty="0" err="1"/>
              <a:t>mokinio</a:t>
            </a:r>
            <a:r>
              <a:rPr lang="en-US" dirty="0"/>
              <a:t> </a:t>
            </a:r>
            <a:r>
              <a:rPr lang="en-US" dirty="0" err="1"/>
              <a:t>padėjėjų</a:t>
            </a:r>
            <a:r>
              <a:rPr lang="en-US" dirty="0"/>
              <a:t>), </a:t>
            </a:r>
            <a:r>
              <a:rPr lang="en-US" dirty="0" err="1"/>
              <a:t>kliūčių</a:t>
            </a:r>
            <a:r>
              <a:rPr lang="en-US" dirty="0"/>
              <a:t> </a:t>
            </a:r>
            <a:r>
              <a:rPr lang="en-US" dirty="0" err="1"/>
              <a:t>šalinimas</a:t>
            </a:r>
            <a:r>
              <a:rPr lang="en-US" dirty="0"/>
              <a:t>.</a:t>
            </a:r>
          </a:p>
          <a:p>
            <a:r>
              <a:rPr lang="en-US" dirty="0"/>
              <a:t>7. </a:t>
            </a:r>
            <a:r>
              <a:rPr lang="en-US" dirty="0" err="1"/>
              <a:t>Laikomasi</a:t>
            </a:r>
            <a:r>
              <a:rPr lang="en-US" dirty="0"/>
              <a:t> UDM </a:t>
            </a:r>
            <a:r>
              <a:rPr lang="en-US" dirty="0" err="1"/>
              <a:t>principų</a:t>
            </a:r>
            <a:r>
              <a:rPr lang="en-US" dirty="0"/>
              <a:t>, </a:t>
            </a:r>
            <a:r>
              <a:rPr lang="en-US" dirty="0" err="1"/>
              <a:t>fizinės</a:t>
            </a:r>
            <a:r>
              <a:rPr lang="en-US" dirty="0"/>
              <a:t> </a:t>
            </a:r>
            <a:r>
              <a:rPr lang="en-US" dirty="0" err="1"/>
              <a:t>erdvės</a:t>
            </a:r>
            <a:r>
              <a:rPr lang="en-US" dirty="0"/>
              <a:t> </a:t>
            </a:r>
            <a:r>
              <a:rPr lang="en-US" dirty="0" err="1"/>
              <a:t>atitinka</a:t>
            </a:r>
            <a:r>
              <a:rPr lang="en-US" dirty="0"/>
              <a:t> </a:t>
            </a:r>
            <a:r>
              <a:rPr lang="en-US" dirty="0" err="1"/>
              <a:t>bendruomenės</a:t>
            </a:r>
            <a:r>
              <a:rPr lang="en-US" dirty="0"/>
              <a:t> </a:t>
            </a:r>
            <a:r>
              <a:rPr lang="en-US" dirty="0" err="1"/>
              <a:t>poreikius</a:t>
            </a:r>
            <a:r>
              <a:rPr lang="en-US" dirty="0"/>
              <a:t>, </a:t>
            </a:r>
            <a:r>
              <a:rPr lang="en-US" dirty="0" err="1"/>
              <a:t>svarbios</a:t>
            </a:r>
            <a:r>
              <a:rPr lang="en-US" dirty="0"/>
              <a:t> </a:t>
            </a:r>
            <a:r>
              <a:rPr lang="en-US" dirty="0" err="1"/>
              <a:t>visos</a:t>
            </a:r>
            <a:r>
              <a:rPr lang="en-US" dirty="0"/>
              <a:t> </a:t>
            </a:r>
            <a:r>
              <a:rPr lang="en-US" dirty="0" err="1"/>
              <a:t>erdvės</a:t>
            </a:r>
            <a:r>
              <a:rPr lang="en-US" dirty="0"/>
              <a:t>.</a:t>
            </a:r>
          </a:p>
          <a:p>
            <a:r>
              <a:rPr lang="en-US" dirty="0"/>
              <a:t>8. </a:t>
            </a:r>
            <a:r>
              <a:rPr lang="en-US" dirty="0" err="1"/>
              <a:t>Apima</a:t>
            </a:r>
            <a:r>
              <a:rPr lang="en-US" dirty="0"/>
              <a:t> </a:t>
            </a:r>
            <a:r>
              <a:rPr lang="en-US" dirty="0" err="1"/>
              <a:t>spausdintas</a:t>
            </a:r>
            <a:r>
              <a:rPr lang="en-US" dirty="0"/>
              <a:t>, </a:t>
            </a:r>
            <a:r>
              <a:rPr lang="en-US" dirty="0" err="1"/>
              <a:t>skaitmenines</a:t>
            </a:r>
            <a:r>
              <a:rPr lang="en-US" dirty="0"/>
              <a:t> </a:t>
            </a:r>
            <a:r>
              <a:rPr lang="en-US" dirty="0" err="1"/>
              <a:t>priemones</a:t>
            </a:r>
            <a:r>
              <a:rPr lang="en-US" dirty="0"/>
              <a:t>, </a:t>
            </a:r>
            <a:r>
              <a:rPr lang="en-US" dirty="0" err="1"/>
              <a:t>daiktus</a:t>
            </a:r>
            <a:r>
              <a:rPr lang="en-US" dirty="0"/>
              <a:t>, </a:t>
            </a:r>
            <a:r>
              <a:rPr lang="en-US" dirty="0" err="1"/>
              <a:t>medžiagas</a:t>
            </a:r>
            <a:r>
              <a:rPr lang="en-US" dirty="0"/>
              <a:t>. </a:t>
            </a:r>
            <a:r>
              <a:rPr lang="en-US" dirty="0" err="1"/>
              <a:t>Mokytojas</a:t>
            </a:r>
            <a:r>
              <a:rPr lang="en-US" dirty="0"/>
              <a:t> </a:t>
            </a:r>
            <a:r>
              <a:rPr lang="en-US" dirty="0" err="1"/>
              <a:t>turi</a:t>
            </a:r>
            <a:r>
              <a:rPr lang="en-US" dirty="0"/>
              <a:t> </a:t>
            </a:r>
            <a:r>
              <a:rPr lang="en-US" dirty="0" err="1"/>
              <a:t>turėti</a:t>
            </a:r>
            <a:r>
              <a:rPr lang="en-US" dirty="0"/>
              <a:t> </a:t>
            </a:r>
            <a:r>
              <a:rPr lang="en-US" dirty="0" err="1"/>
              <a:t>jų</a:t>
            </a:r>
            <a:r>
              <a:rPr lang="en-US" dirty="0"/>
              <a:t> </a:t>
            </a:r>
            <a:r>
              <a:rPr lang="en-US" dirty="0" err="1"/>
              <a:t>pasirinkimą</a:t>
            </a:r>
            <a:r>
              <a:rPr lang="en-US" dirty="0"/>
              <a:t>, </a:t>
            </a:r>
            <a:r>
              <a:rPr lang="en-US" dirty="0" err="1"/>
              <a:t>padeda</a:t>
            </a:r>
            <a:r>
              <a:rPr lang="en-US" dirty="0"/>
              <a:t> </a:t>
            </a:r>
            <a:r>
              <a:rPr lang="en-US" dirty="0" err="1"/>
              <a:t>diferencijuoti</a:t>
            </a:r>
            <a:r>
              <a:rPr lang="en-US" dirty="0"/>
              <a:t> </a:t>
            </a:r>
            <a:r>
              <a:rPr lang="en-US" dirty="0" err="1"/>
              <a:t>mokymą</a:t>
            </a:r>
            <a:r>
              <a:rPr lang="en-US" dirty="0"/>
              <a:t>.</a:t>
            </a:r>
          </a:p>
          <a:p>
            <a:r>
              <a:rPr lang="en-US" dirty="0"/>
              <a:t>9. </a:t>
            </a:r>
            <a:r>
              <a:rPr lang="en-US" dirty="0" err="1"/>
              <a:t>Kuriamas</a:t>
            </a:r>
            <a:r>
              <a:rPr lang="en-US" dirty="0"/>
              <a:t> </a:t>
            </a:r>
            <a:r>
              <a:rPr lang="en-US" dirty="0" err="1"/>
              <a:t>komandoje</a:t>
            </a:r>
            <a:r>
              <a:rPr lang="en-US" dirty="0"/>
              <a:t>, </a:t>
            </a:r>
            <a:r>
              <a:rPr lang="en-US" dirty="0" err="1"/>
              <a:t>įgyvendinimas</a:t>
            </a:r>
            <a:r>
              <a:rPr lang="en-US" dirty="0"/>
              <a:t> </a:t>
            </a:r>
            <a:r>
              <a:rPr lang="en-US" dirty="0" err="1"/>
              <a:t>peržiūrimas</a:t>
            </a:r>
            <a:r>
              <a:rPr lang="en-US" dirty="0"/>
              <a:t>, IUP </a:t>
            </a:r>
            <a:r>
              <a:rPr lang="en-US" dirty="0" err="1"/>
              <a:t>rengimas</a:t>
            </a:r>
            <a:r>
              <a:rPr lang="en-US" dirty="0"/>
              <a:t> - </a:t>
            </a:r>
            <a:r>
              <a:rPr lang="en-US" dirty="0" err="1"/>
              <a:t>mokytojų</a:t>
            </a:r>
            <a:r>
              <a:rPr lang="en-US" dirty="0"/>
              <a:t>, </a:t>
            </a:r>
            <a:r>
              <a:rPr lang="en-US" dirty="0" err="1"/>
              <a:t>šv</a:t>
            </a:r>
            <a:r>
              <a:rPr lang="en-US" dirty="0"/>
              <a:t>. </a:t>
            </a:r>
            <a:r>
              <a:rPr lang="en-US" dirty="0" err="1"/>
              <a:t>pagalbos</a:t>
            </a:r>
            <a:r>
              <a:rPr lang="en-US" dirty="0"/>
              <a:t> </a:t>
            </a:r>
            <a:r>
              <a:rPr lang="en-US" dirty="0" err="1"/>
              <a:t>specialistų</a:t>
            </a:r>
            <a:r>
              <a:rPr lang="en-US" dirty="0"/>
              <a:t> ir </a:t>
            </a:r>
            <a:r>
              <a:rPr lang="en-US" dirty="0" err="1"/>
              <a:t>tėvų</a:t>
            </a:r>
            <a:r>
              <a:rPr lang="en-US" dirty="0"/>
              <a:t> </a:t>
            </a:r>
            <a:r>
              <a:rPr lang="en-US" dirty="0" err="1"/>
              <a:t>susitarimas</a:t>
            </a:r>
            <a:r>
              <a:rPr lang="en-US" dirty="0"/>
              <a:t>.</a:t>
            </a:r>
          </a:p>
          <a:p>
            <a:r>
              <a:rPr lang="en-US" dirty="0"/>
              <a:t>10. </a:t>
            </a:r>
            <a:r>
              <a:rPr lang="en-US" dirty="0" err="1"/>
              <a:t>Mokinių</a:t>
            </a:r>
            <a:r>
              <a:rPr lang="en-US" dirty="0"/>
              <a:t> </a:t>
            </a:r>
            <a:r>
              <a:rPr lang="en-US" dirty="0" err="1"/>
              <a:t>visapusiškas</a:t>
            </a:r>
            <a:r>
              <a:rPr lang="en-US" dirty="0"/>
              <a:t> </a:t>
            </a:r>
            <a:r>
              <a:rPr lang="en-US" dirty="0" err="1"/>
              <a:t>pažinimas</a:t>
            </a:r>
            <a:r>
              <a:rPr lang="en-US" dirty="0"/>
              <a:t>, </a:t>
            </a:r>
            <a:r>
              <a:rPr lang="en-US" dirty="0" err="1"/>
              <a:t>gebėjimas</a:t>
            </a:r>
            <a:r>
              <a:rPr lang="en-US" dirty="0"/>
              <a:t> </a:t>
            </a:r>
            <a:r>
              <a:rPr lang="en-US" dirty="0" err="1"/>
              <a:t>numatyti</a:t>
            </a:r>
            <a:r>
              <a:rPr lang="en-US" dirty="0"/>
              <a:t>, </a:t>
            </a:r>
            <a:r>
              <a:rPr lang="en-US" dirty="0" err="1"/>
              <a:t>su</a:t>
            </a:r>
            <a:r>
              <a:rPr lang="en-US" dirty="0"/>
              <a:t> </a:t>
            </a:r>
            <a:r>
              <a:rPr lang="en-US" dirty="0" err="1"/>
              <a:t>kokiomis</a:t>
            </a:r>
            <a:r>
              <a:rPr lang="en-US" dirty="0"/>
              <a:t> </a:t>
            </a:r>
            <a:r>
              <a:rPr lang="en-US" dirty="0" err="1"/>
              <a:t>kliūtimis</a:t>
            </a:r>
            <a:r>
              <a:rPr lang="en-US" dirty="0"/>
              <a:t> </a:t>
            </a:r>
            <a:r>
              <a:rPr lang="en-US" dirty="0" err="1"/>
              <a:t>gali</a:t>
            </a:r>
            <a:r>
              <a:rPr lang="en-US" dirty="0"/>
              <a:t> </a:t>
            </a:r>
            <a:r>
              <a:rPr lang="en-US" dirty="0" err="1"/>
              <a:t>mokiniai</a:t>
            </a:r>
            <a:r>
              <a:rPr lang="en-US" dirty="0"/>
              <a:t> </a:t>
            </a:r>
            <a:r>
              <a:rPr lang="en-US" dirty="0" err="1"/>
              <a:t>susidurti</a:t>
            </a:r>
            <a:r>
              <a:rPr lang="en-US" dirty="0"/>
              <a:t>, </a:t>
            </a:r>
            <a:r>
              <a:rPr lang="en-US" dirty="0" err="1"/>
              <a:t>iš</a:t>
            </a:r>
            <a:r>
              <a:rPr lang="en-US" dirty="0"/>
              <a:t> </a:t>
            </a:r>
            <a:r>
              <a:rPr lang="en-US" dirty="0" err="1"/>
              <a:t>anksto</a:t>
            </a:r>
            <a:r>
              <a:rPr lang="en-US" dirty="0"/>
              <a:t> </a:t>
            </a:r>
            <a:r>
              <a:rPr lang="en-US" dirty="0" err="1"/>
              <a:t>jas</a:t>
            </a:r>
            <a:r>
              <a:rPr lang="en-US" dirty="0"/>
              <a:t> </a:t>
            </a:r>
            <a:r>
              <a:rPr lang="en-US" dirty="0" err="1"/>
              <a:t>šalinti</a:t>
            </a:r>
            <a:r>
              <a:rPr lang="en-US" dirty="0"/>
              <a:t>. </a:t>
            </a:r>
            <a:r>
              <a:rPr lang="en-US" dirty="0" err="1"/>
              <a:t>Reflektyvioji</a:t>
            </a:r>
            <a:r>
              <a:rPr lang="en-US" dirty="0"/>
              <a:t> </a:t>
            </a:r>
            <a:r>
              <a:rPr lang="en-US" dirty="0" err="1"/>
              <a:t>praktika</a:t>
            </a:r>
            <a:r>
              <a:rPr lang="en-US" dirty="0"/>
              <a:t>.</a:t>
            </a:r>
          </a:p>
          <a:p>
            <a:r>
              <a:rPr lang="en-US" dirty="0"/>
              <a:t>11. </a:t>
            </a:r>
            <a:r>
              <a:rPr lang="en-US" dirty="0" err="1"/>
              <a:t>Taisyklės</a:t>
            </a:r>
            <a:r>
              <a:rPr lang="en-US" dirty="0"/>
              <a:t> </a:t>
            </a:r>
            <a:r>
              <a:rPr lang="en-US" dirty="0" err="1"/>
              <a:t>kuriamos</a:t>
            </a:r>
            <a:r>
              <a:rPr lang="en-US" dirty="0"/>
              <a:t> </a:t>
            </a:r>
            <a:r>
              <a:rPr lang="en-US" dirty="0" err="1"/>
              <a:t>dalyvaujant</a:t>
            </a:r>
            <a:r>
              <a:rPr lang="en-US" dirty="0"/>
              <a:t> </a:t>
            </a:r>
            <a:r>
              <a:rPr lang="en-US" dirty="0" err="1"/>
              <a:t>visai</a:t>
            </a:r>
            <a:r>
              <a:rPr lang="en-US" dirty="0"/>
              <a:t> </a:t>
            </a:r>
            <a:r>
              <a:rPr lang="en-US" dirty="0" err="1"/>
              <a:t>bendruomenei</a:t>
            </a:r>
            <a:r>
              <a:rPr lang="en-US" dirty="0"/>
              <a:t>; </a:t>
            </a:r>
            <a:r>
              <a:rPr lang="en-US" dirty="0" err="1"/>
              <a:t>Greita</a:t>
            </a:r>
            <a:r>
              <a:rPr lang="en-US" dirty="0"/>
              <a:t> </a:t>
            </a:r>
            <a:r>
              <a:rPr lang="en-US" dirty="0" err="1"/>
              <a:t>reakcija</a:t>
            </a:r>
            <a:r>
              <a:rPr lang="en-US" dirty="0"/>
              <a:t> į </a:t>
            </a:r>
            <a:r>
              <a:rPr lang="en-US" dirty="0" err="1"/>
              <a:t>taisyklių</a:t>
            </a:r>
            <a:r>
              <a:rPr lang="en-US" dirty="0"/>
              <a:t> </a:t>
            </a:r>
            <a:r>
              <a:rPr lang="en-US" dirty="0" err="1"/>
              <a:t>pažeidimus</a:t>
            </a:r>
            <a:r>
              <a:rPr lang="en-US" dirty="0"/>
              <a:t>, </a:t>
            </a:r>
            <a:r>
              <a:rPr lang="en-US" dirty="0" err="1"/>
              <a:t>pasekmės</a:t>
            </a:r>
            <a:r>
              <a:rPr lang="en-US" dirty="0"/>
              <a:t>, </a:t>
            </a:r>
            <a:r>
              <a:rPr lang="en-US" dirty="0" err="1"/>
              <a:t>algoritmai</a:t>
            </a:r>
            <a:r>
              <a:rPr lang="en-US" dirty="0"/>
              <a:t>, </a:t>
            </a:r>
            <a:r>
              <a:rPr lang="en-US" dirty="0" err="1"/>
              <a:t>kaip</a:t>
            </a:r>
            <a:r>
              <a:rPr lang="en-US" dirty="0"/>
              <a:t> </a:t>
            </a:r>
            <a:r>
              <a:rPr lang="en-US" dirty="0" err="1"/>
              <a:t>reaguojama</a:t>
            </a:r>
            <a:r>
              <a:rPr lang="en-US" dirty="0"/>
              <a:t> </a:t>
            </a:r>
            <a:r>
              <a:rPr lang="en-US" dirty="0" err="1"/>
              <a:t>vienu</a:t>
            </a:r>
            <a:r>
              <a:rPr lang="en-US" dirty="0"/>
              <a:t> </a:t>
            </a:r>
            <a:r>
              <a:rPr lang="en-US" dirty="0" err="1"/>
              <a:t>ar</a:t>
            </a:r>
            <a:r>
              <a:rPr lang="en-US" dirty="0"/>
              <a:t> </a:t>
            </a:r>
            <a:r>
              <a:rPr lang="en-US" dirty="0" err="1"/>
              <a:t>kitu</a:t>
            </a:r>
            <a:r>
              <a:rPr lang="en-US" dirty="0"/>
              <a:t> </a:t>
            </a:r>
            <a:r>
              <a:rPr lang="en-US" dirty="0" err="1"/>
              <a:t>atveju</a:t>
            </a:r>
            <a:r>
              <a:rPr lang="en-US" dirty="0"/>
              <a:t>.</a:t>
            </a:r>
          </a:p>
          <a:p>
            <a:r>
              <a:rPr lang="en-US" dirty="0"/>
              <a:t>12. </a:t>
            </a:r>
            <a:r>
              <a:rPr lang="en-US" dirty="0" err="1"/>
              <a:t>Įvairūs</a:t>
            </a:r>
            <a:r>
              <a:rPr lang="en-US" dirty="0"/>
              <a:t> </a:t>
            </a:r>
            <a:r>
              <a:rPr lang="en-US" dirty="0" err="1"/>
              <a:t>vertinimo</a:t>
            </a:r>
            <a:r>
              <a:rPr lang="en-US" dirty="0"/>
              <a:t> </a:t>
            </a:r>
            <a:r>
              <a:rPr lang="en-US" dirty="0" err="1"/>
              <a:t>metodai</a:t>
            </a:r>
            <a:r>
              <a:rPr lang="en-US" dirty="0"/>
              <a:t>, </a:t>
            </a:r>
            <a:r>
              <a:rPr lang="en-US" dirty="0" err="1"/>
              <a:t>aktyvi</a:t>
            </a:r>
            <a:r>
              <a:rPr lang="en-US" dirty="0"/>
              <a:t> </a:t>
            </a:r>
            <a:r>
              <a:rPr lang="en-US" dirty="0" err="1"/>
              <a:t>mokytojo</a:t>
            </a:r>
            <a:r>
              <a:rPr lang="en-US" dirty="0"/>
              <a:t> ir </a:t>
            </a:r>
            <a:r>
              <a:rPr lang="en-US" dirty="0" err="1"/>
              <a:t>mokinio</a:t>
            </a:r>
            <a:r>
              <a:rPr lang="en-US" dirty="0"/>
              <a:t> </a:t>
            </a:r>
            <a:r>
              <a:rPr lang="en-US" dirty="0" err="1"/>
              <a:t>sąveika</a:t>
            </a:r>
            <a:r>
              <a:rPr lang="en-US" dirty="0"/>
              <a:t>, </a:t>
            </a:r>
            <a:r>
              <a:rPr lang="en-US" dirty="0" err="1"/>
              <a:t>skatinama</a:t>
            </a:r>
            <a:r>
              <a:rPr lang="en-US" dirty="0"/>
              <a:t> ir </a:t>
            </a:r>
            <a:r>
              <a:rPr lang="en-US" dirty="0" err="1"/>
              <a:t>vertinama</a:t>
            </a:r>
            <a:r>
              <a:rPr lang="en-US" dirty="0"/>
              <a:t> </a:t>
            </a:r>
            <a:r>
              <a:rPr lang="en-US" dirty="0" err="1"/>
              <a:t>asmeninė</a:t>
            </a:r>
            <a:r>
              <a:rPr lang="en-US" dirty="0"/>
              <a:t> </a:t>
            </a:r>
            <a:r>
              <a:rPr lang="en-US" dirty="0" err="1"/>
              <a:t>pažanga</a:t>
            </a:r>
            <a:r>
              <a:rPr lang="en-US" dirty="0"/>
              <a:t>. </a:t>
            </a:r>
            <a:r>
              <a:rPr lang="en-US" dirty="0" err="1"/>
              <a:t>Objektyvumas</a:t>
            </a:r>
            <a:r>
              <a:rPr lang="en-US" dirty="0"/>
              <a:t>, </a:t>
            </a:r>
            <a:r>
              <a:rPr lang="en-US" dirty="0" err="1"/>
              <a:t>individualumas</a:t>
            </a:r>
            <a:r>
              <a:rPr lang="en-US" dirty="0"/>
              <a:t>, </a:t>
            </a:r>
            <a:r>
              <a:rPr lang="en-US" dirty="0" err="1"/>
              <a:t>aiškumas</a:t>
            </a:r>
            <a:r>
              <a:rPr lang="en-US" dirty="0"/>
              <a:t> ir sistemingumas.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Kaip man sunku suprasti ASS turintį asmenį, taip ir jam sunku suprasti mane. Todėl aš stengiuosi, kad jis mane suprastų.</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nsa.smm.lt/wp-content/uploads/2022/12/Itraukties-link.-Ka-turi-zinoti-mokykla.Atmintine-mokykloms.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5388/ActPaed.43.3"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hyperlink" Target="https://www.youtube.com/@speechlesswithcarlyfleisch2331" TargetMode="Externa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3849151"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2000"/>
            </a:blip>
            <a:stretch>
              <a:fillRect/>
            </a:stretch>
          </a:blipFill>
        </p:spPr>
        <p:txBody>
          <a:bodyPr/>
          <a:lstStyle/>
          <a:p>
            <a:endParaRPr lang="lt-LT"/>
          </a:p>
        </p:txBody>
      </p:sp>
      <p:sp>
        <p:nvSpPr>
          <p:cNvPr id="3" name="TextBox 3"/>
          <p:cNvSpPr txBox="1"/>
          <p:nvPr/>
        </p:nvSpPr>
        <p:spPr>
          <a:xfrm>
            <a:off x="2387185" y="3807777"/>
            <a:ext cx="13513630" cy="1811020"/>
          </a:xfrm>
          <a:prstGeom prst="rect">
            <a:avLst/>
          </a:prstGeom>
        </p:spPr>
        <p:txBody>
          <a:bodyPr lIns="0" tIns="0" rIns="0" bIns="0" rtlCol="0" anchor="t">
            <a:spAutoFit/>
          </a:bodyPr>
          <a:lstStyle/>
          <a:p>
            <a:pPr algn="ctr">
              <a:lnSpc>
                <a:spcPts val="7279"/>
              </a:lnSpc>
            </a:pPr>
            <a:r>
              <a:rPr lang="lt-LT" sz="5199" b="1" noProof="0" dirty="0">
                <a:solidFill>
                  <a:srgbClr val="203D69"/>
                </a:solidFill>
                <a:latin typeface="Atkinson Hyperlegible Bold"/>
                <a:ea typeface="Atkinson Hyperlegible Bold"/>
                <a:cs typeface="Atkinson Hyperlegible Bold"/>
                <a:sym typeface="Atkinson Hyperlegible Bold"/>
              </a:rPr>
              <a:t>Pedagogų</a:t>
            </a:r>
            <a:r>
              <a:rPr lang="en-US" sz="5199" b="1" dirty="0">
                <a:solidFill>
                  <a:srgbClr val="203D69"/>
                </a:solidFill>
                <a:latin typeface="Atkinson Hyperlegible Bold"/>
                <a:ea typeface="Atkinson Hyperlegible Bold"/>
                <a:cs typeface="Atkinson Hyperlegible Bold"/>
                <a:sym typeface="Atkinson Hyperlegible Bold"/>
              </a:rPr>
              <a:t> </a:t>
            </a:r>
            <a:r>
              <a:rPr lang="lt-LT" sz="5199" b="1" noProof="0" dirty="0">
                <a:solidFill>
                  <a:srgbClr val="203D69"/>
                </a:solidFill>
                <a:latin typeface="Atkinson Hyperlegible Bold"/>
                <a:ea typeface="Atkinson Hyperlegible Bold"/>
                <a:cs typeface="Atkinson Hyperlegible Bold"/>
                <a:sym typeface="Atkinson Hyperlegible Bold"/>
              </a:rPr>
              <a:t>vertybinės</a:t>
            </a:r>
            <a:r>
              <a:rPr lang="en-US" sz="5199" b="1" dirty="0">
                <a:solidFill>
                  <a:srgbClr val="203D69"/>
                </a:solidFill>
                <a:latin typeface="Atkinson Hyperlegible Bold"/>
                <a:ea typeface="Atkinson Hyperlegible Bold"/>
                <a:cs typeface="Atkinson Hyperlegible Bold"/>
                <a:sym typeface="Atkinson Hyperlegible Bold"/>
              </a:rPr>
              <a:t> </a:t>
            </a:r>
            <a:r>
              <a:rPr lang="lt-LT" sz="5199" b="1" noProof="0" dirty="0">
                <a:solidFill>
                  <a:srgbClr val="203D69"/>
                </a:solidFill>
                <a:latin typeface="Atkinson Hyperlegible Bold"/>
                <a:ea typeface="Atkinson Hyperlegible Bold"/>
                <a:cs typeface="Atkinson Hyperlegible Bold"/>
                <a:sym typeface="Atkinson Hyperlegible Bold"/>
              </a:rPr>
              <a:t>nuostatos</a:t>
            </a:r>
            <a:r>
              <a:rPr lang="en-US" sz="5199" b="1" dirty="0">
                <a:solidFill>
                  <a:srgbClr val="203D69"/>
                </a:solidFill>
                <a:latin typeface="Atkinson Hyperlegible Bold"/>
                <a:ea typeface="Atkinson Hyperlegible Bold"/>
                <a:cs typeface="Atkinson Hyperlegible Bold"/>
                <a:sym typeface="Atkinson Hyperlegible Bold"/>
              </a:rPr>
              <a:t> </a:t>
            </a:r>
            <a:endParaRPr lang="lt-LT" sz="5199" b="1" dirty="0">
              <a:solidFill>
                <a:srgbClr val="203D69"/>
              </a:solidFill>
              <a:latin typeface="Atkinson Hyperlegible Bold"/>
              <a:ea typeface="Atkinson Hyperlegible Bold"/>
              <a:cs typeface="Atkinson Hyperlegible Bold"/>
              <a:sym typeface="Atkinson Hyperlegible Bold"/>
            </a:endParaRPr>
          </a:p>
          <a:p>
            <a:pPr algn="ctr">
              <a:lnSpc>
                <a:spcPts val="7279"/>
              </a:lnSpc>
            </a:pPr>
            <a:r>
              <a:rPr lang="en-US" sz="5199" b="1" dirty="0">
                <a:solidFill>
                  <a:srgbClr val="203D69"/>
                </a:solidFill>
                <a:latin typeface="Atkinson Hyperlegible Bold"/>
                <a:ea typeface="Atkinson Hyperlegible Bold"/>
                <a:cs typeface="Atkinson Hyperlegible Bold"/>
                <a:sym typeface="Atkinson Hyperlegible Bold"/>
              </a:rPr>
              <a:t>ir </a:t>
            </a:r>
            <a:r>
              <a:rPr lang="lt-LT" sz="5199" b="1" noProof="0" dirty="0">
                <a:solidFill>
                  <a:srgbClr val="203D69"/>
                </a:solidFill>
                <a:latin typeface="Atkinson Hyperlegible Bold"/>
                <a:ea typeface="Atkinson Hyperlegible Bold"/>
                <a:cs typeface="Atkinson Hyperlegible Bold"/>
                <a:sym typeface="Atkinson Hyperlegible Bold"/>
              </a:rPr>
              <a:t>jų</a:t>
            </a:r>
            <a:r>
              <a:rPr lang="en-US" sz="5199" b="1" dirty="0">
                <a:solidFill>
                  <a:srgbClr val="203D69"/>
                </a:solidFill>
                <a:latin typeface="Atkinson Hyperlegible Bold"/>
                <a:ea typeface="Atkinson Hyperlegible Bold"/>
                <a:cs typeface="Atkinson Hyperlegible Bold"/>
                <a:sym typeface="Atkinson Hyperlegible Bold"/>
              </a:rPr>
              <a:t> </a:t>
            </a:r>
            <a:r>
              <a:rPr lang="lt-LT" sz="5199" b="1" noProof="0" dirty="0">
                <a:solidFill>
                  <a:srgbClr val="203D69"/>
                </a:solidFill>
                <a:latin typeface="Atkinson Hyperlegible Bold"/>
                <a:ea typeface="Atkinson Hyperlegible Bold"/>
                <a:cs typeface="Atkinson Hyperlegible Bold"/>
                <a:sym typeface="Atkinson Hyperlegible Bold"/>
              </a:rPr>
              <a:t>įtaka</a:t>
            </a:r>
            <a:r>
              <a:rPr lang="en-US" sz="5199" b="1" dirty="0">
                <a:solidFill>
                  <a:srgbClr val="203D69"/>
                </a:solidFill>
                <a:latin typeface="Atkinson Hyperlegible Bold"/>
                <a:ea typeface="Atkinson Hyperlegible Bold"/>
                <a:cs typeface="Atkinson Hyperlegible Bold"/>
                <a:sym typeface="Atkinson Hyperlegible Bold"/>
              </a:rPr>
              <a:t> </a:t>
            </a:r>
            <a:r>
              <a:rPr lang="lt-LT" sz="5199" b="1" noProof="0" dirty="0">
                <a:solidFill>
                  <a:srgbClr val="203D69"/>
                </a:solidFill>
                <a:latin typeface="Atkinson Hyperlegible Bold"/>
                <a:ea typeface="Atkinson Hyperlegible Bold"/>
                <a:cs typeface="Atkinson Hyperlegible Bold"/>
                <a:sym typeface="Atkinson Hyperlegible Bold"/>
              </a:rPr>
              <a:t>ugdymo(</a:t>
            </a:r>
            <a:r>
              <a:rPr lang="lt-LT" sz="5199" b="1" noProof="0" dirty="0" err="1">
                <a:solidFill>
                  <a:srgbClr val="203D69"/>
                </a:solidFill>
                <a:latin typeface="Atkinson Hyperlegible Bold"/>
                <a:ea typeface="Atkinson Hyperlegible Bold"/>
                <a:cs typeface="Atkinson Hyperlegible Bold"/>
                <a:sym typeface="Atkinson Hyperlegible Bold"/>
              </a:rPr>
              <a:t>si</a:t>
            </a:r>
            <a:r>
              <a:rPr lang="lt-LT" sz="5199" b="1" noProof="0" dirty="0">
                <a:solidFill>
                  <a:srgbClr val="203D69"/>
                </a:solidFill>
                <a:latin typeface="Atkinson Hyperlegible Bold"/>
                <a:ea typeface="Atkinson Hyperlegible Bold"/>
                <a:cs typeface="Atkinson Hyperlegible Bold"/>
                <a:sym typeface="Atkinson Hyperlegible Bold"/>
              </a:rPr>
              <a:t>) procesui </a:t>
            </a:r>
            <a:endParaRPr lang="en-US" sz="5199" b="1" dirty="0">
              <a:solidFill>
                <a:srgbClr val="203D69"/>
              </a:solidFill>
              <a:latin typeface="Atkinson Hyperlegible Bold"/>
              <a:ea typeface="Atkinson Hyperlegible Bold"/>
              <a:cs typeface="Atkinson Hyperlegible Bold"/>
              <a:sym typeface="Atkinson Hyperlegible Bold"/>
            </a:endParaRPr>
          </a:p>
        </p:txBody>
      </p:sp>
      <p:sp>
        <p:nvSpPr>
          <p:cNvPr id="4" name="TextBox 4"/>
          <p:cNvSpPr txBox="1"/>
          <p:nvPr/>
        </p:nvSpPr>
        <p:spPr>
          <a:xfrm>
            <a:off x="2095397" y="6839428"/>
            <a:ext cx="13513630" cy="1073784"/>
          </a:xfrm>
          <a:prstGeom prst="rect">
            <a:avLst/>
          </a:prstGeom>
        </p:spPr>
        <p:txBody>
          <a:bodyPr lIns="0" tIns="0" rIns="0" bIns="0" rtlCol="0" anchor="t">
            <a:spAutoFit/>
          </a:bodyPr>
          <a:lstStyle/>
          <a:p>
            <a:pPr algn="ctr">
              <a:lnSpc>
                <a:spcPts val="4340"/>
              </a:lnSpc>
            </a:pPr>
            <a:r>
              <a:rPr lang="lt-LT" sz="3100" noProof="0" dirty="0">
                <a:latin typeface="Atkinson Hyperlegible"/>
                <a:ea typeface="Atkinson Hyperlegible"/>
                <a:cs typeface="Atkinson Hyperlegible"/>
                <a:sym typeface="Atkinson Hyperlegible"/>
              </a:rPr>
              <a:t>Kaišiadorių šventosios Faustinos ugdymo centras</a:t>
            </a:r>
          </a:p>
          <a:p>
            <a:pPr algn="ctr">
              <a:lnSpc>
                <a:spcPts val="4340"/>
              </a:lnSpc>
            </a:pPr>
            <a:r>
              <a:rPr lang="lt-LT" sz="3100" noProof="0" dirty="0">
                <a:latin typeface="Atkinson Hyperlegible"/>
                <a:ea typeface="Atkinson Hyperlegible"/>
                <a:cs typeface="Atkinson Hyperlegible"/>
                <a:sym typeface="Atkinson Hyperlegible"/>
              </a:rPr>
              <a:t>Įtraukiojo ugdymo konsultavimas</a:t>
            </a:r>
          </a:p>
        </p:txBody>
      </p:sp>
      <p:sp>
        <p:nvSpPr>
          <p:cNvPr id="5" name="TextBox 5"/>
          <p:cNvSpPr txBox="1"/>
          <p:nvPr/>
        </p:nvSpPr>
        <p:spPr>
          <a:xfrm>
            <a:off x="3553930" y="8494964"/>
            <a:ext cx="13513630" cy="897682"/>
          </a:xfrm>
          <a:prstGeom prst="rect">
            <a:avLst/>
          </a:prstGeom>
        </p:spPr>
        <p:txBody>
          <a:bodyPr lIns="0" tIns="0" rIns="0" bIns="0" rtlCol="0" anchor="t">
            <a:spAutoFit/>
          </a:bodyPr>
          <a:lstStyle/>
          <a:p>
            <a:pPr algn="r">
              <a:lnSpc>
                <a:spcPts val="3500"/>
              </a:lnSpc>
            </a:pPr>
            <a:r>
              <a:rPr lang="lt-LT" sz="3100" noProof="0" dirty="0">
                <a:latin typeface="Atkinson Hyperlegible"/>
                <a:ea typeface="Atkinson Hyperlegible"/>
                <a:cs typeface="Atkinson Hyperlegible"/>
                <a:sym typeface="Atkinson Hyperlegible"/>
              </a:rPr>
              <a:t>Specialioji pedagogė </a:t>
            </a:r>
          </a:p>
          <a:p>
            <a:pPr algn="r">
              <a:lnSpc>
                <a:spcPts val="3500"/>
              </a:lnSpc>
            </a:pPr>
            <a:r>
              <a:rPr lang="lt-LT" sz="3100" noProof="0" dirty="0">
                <a:latin typeface="Atkinson Hyperlegible"/>
                <a:ea typeface="Atkinson Hyperlegible"/>
                <a:cs typeface="Atkinson Hyperlegible"/>
                <a:sym typeface="Atkinson Hyperlegible"/>
              </a:rPr>
              <a:t>Jolita Pavasarytė,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656890" y="1141539"/>
            <a:ext cx="8257140" cy="963555"/>
            <a:chOff x="0" y="0"/>
            <a:chExt cx="2174720" cy="253776"/>
          </a:xfrm>
        </p:grpSpPr>
        <p:sp>
          <p:nvSpPr>
            <p:cNvPr id="3" name="Freeform 3"/>
            <p:cNvSpPr/>
            <p:nvPr/>
          </p:nvSpPr>
          <p:spPr>
            <a:xfrm>
              <a:off x="0" y="0"/>
              <a:ext cx="2174720" cy="253776"/>
            </a:xfrm>
            <a:custGeom>
              <a:avLst/>
              <a:gdLst/>
              <a:ahLst/>
              <a:cxnLst/>
              <a:rect l="l" t="t" r="r" b="b"/>
              <a:pathLst>
                <a:path w="2174720" h="253776">
                  <a:moveTo>
                    <a:pt x="47818" y="0"/>
                  </a:moveTo>
                  <a:lnTo>
                    <a:pt x="2126902" y="0"/>
                  </a:lnTo>
                  <a:cubicBezTo>
                    <a:pt x="2153311" y="0"/>
                    <a:pt x="2174720" y="21409"/>
                    <a:pt x="2174720" y="47818"/>
                  </a:cubicBezTo>
                  <a:lnTo>
                    <a:pt x="2174720" y="205958"/>
                  </a:lnTo>
                  <a:cubicBezTo>
                    <a:pt x="2174720" y="232367"/>
                    <a:pt x="2153311" y="253776"/>
                    <a:pt x="2126902" y="253776"/>
                  </a:cubicBezTo>
                  <a:lnTo>
                    <a:pt x="47818" y="253776"/>
                  </a:lnTo>
                  <a:cubicBezTo>
                    <a:pt x="21409" y="253776"/>
                    <a:pt x="0" y="232367"/>
                    <a:pt x="0" y="205958"/>
                  </a:cubicBezTo>
                  <a:lnTo>
                    <a:pt x="0" y="47818"/>
                  </a:lnTo>
                  <a:cubicBezTo>
                    <a:pt x="0" y="21409"/>
                    <a:pt x="21409" y="0"/>
                    <a:pt x="47818" y="0"/>
                  </a:cubicBezTo>
                  <a:close/>
                </a:path>
              </a:pathLst>
            </a:custGeom>
            <a:solidFill>
              <a:srgbClr val="203D69"/>
            </a:solidFill>
          </p:spPr>
          <p:txBody>
            <a:bodyPr/>
            <a:lstStyle/>
            <a:p>
              <a:endParaRPr lang="lt-LT"/>
            </a:p>
          </p:txBody>
        </p:sp>
        <p:sp>
          <p:nvSpPr>
            <p:cNvPr id="4" name="TextBox 4"/>
            <p:cNvSpPr txBox="1"/>
            <p:nvPr/>
          </p:nvSpPr>
          <p:spPr>
            <a:xfrm>
              <a:off x="0" y="-28575"/>
              <a:ext cx="2174720" cy="282351"/>
            </a:xfrm>
            <a:prstGeom prst="rect">
              <a:avLst/>
            </a:prstGeom>
          </p:spPr>
          <p:txBody>
            <a:bodyPr lIns="50800" tIns="50800" rIns="50800" bIns="50800" rtlCol="0" anchor="ctr"/>
            <a:lstStyle/>
            <a:p>
              <a:pPr algn="ctr">
                <a:lnSpc>
                  <a:spcPts val="2380"/>
                </a:lnSpc>
              </a:pPr>
              <a:endParaRPr/>
            </a:p>
          </p:txBody>
        </p:sp>
      </p:grpSp>
      <p:sp>
        <p:nvSpPr>
          <p:cNvPr id="5" name="Freeform 5"/>
          <p:cNvSpPr/>
          <p:nvPr/>
        </p:nvSpPr>
        <p:spPr>
          <a:xfrm>
            <a:off x="10180359" y="2698756"/>
            <a:ext cx="6552525" cy="6130923"/>
          </a:xfrm>
          <a:custGeom>
            <a:avLst/>
            <a:gdLst/>
            <a:ahLst/>
            <a:cxnLst/>
            <a:rect l="l" t="t" r="r" b="b"/>
            <a:pathLst>
              <a:path w="6552525" h="6130923">
                <a:moveTo>
                  <a:pt x="0" y="0"/>
                </a:moveTo>
                <a:lnTo>
                  <a:pt x="6552525" y="0"/>
                </a:lnTo>
                <a:lnTo>
                  <a:pt x="6552525" y="6130923"/>
                </a:lnTo>
                <a:lnTo>
                  <a:pt x="0" y="6130923"/>
                </a:lnTo>
                <a:lnTo>
                  <a:pt x="0" y="0"/>
                </a:lnTo>
                <a:close/>
              </a:path>
            </a:pathLst>
          </a:custGeom>
          <a:blipFill>
            <a:blip r:embed="rId3"/>
            <a:stretch>
              <a:fillRect t="-3223" b="-3223"/>
            </a:stretch>
          </a:blipFill>
        </p:spPr>
        <p:txBody>
          <a:bodyPr/>
          <a:lstStyle/>
          <a:p>
            <a:endParaRPr lang="lt-LT"/>
          </a:p>
        </p:txBody>
      </p:sp>
      <p:sp>
        <p:nvSpPr>
          <p:cNvPr id="6" name="TextBox 6"/>
          <p:cNvSpPr txBox="1"/>
          <p:nvPr/>
        </p:nvSpPr>
        <p:spPr>
          <a:xfrm>
            <a:off x="8719872" y="9228141"/>
            <a:ext cx="8539428" cy="349249"/>
          </a:xfrm>
          <a:prstGeom prst="rect">
            <a:avLst/>
          </a:prstGeom>
        </p:spPr>
        <p:txBody>
          <a:bodyPr lIns="0" tIns="0" rIns="0" bIns="0" rtlCol="0" anchor="t">
            <a:spAutoFit/>
          </a:bodyPr>
          <a:lstStyle/>
          <a:p>
            <a:pPr algn="r">
              <a:lnSpc>
                <a:spcPts val="2800"/>
              </a:lnSpc>
            </a:pPr>
            <a:r>
              <a:rPr lang="en-US" sz="2000">
                <a:solidFill>
                  <a:srgbClr val="000000"/>
                </a:solidFill>
                <a:latin typeface="Atkinson Hyperlegible"/>
                <a:ea typeface="Atkinson Hyperlegible"/>
                <a:cs typeface="Atkinson Hyperlegible"/>
                <a:sym typeface="Atkinson Hyperlegible"/>
              </a:rPr>
              <a:t>(Įtraukties link. Ką turi žinoti mokykla? </a:t>
            </a:r>
            <a:r>
              <a:rPr lang="en-US" sz="2000" u="sng">
                <a:solidFill>
                  <a:srgbClr val="000000"/>
                </a:solidFill>
                <a:latin typeface="Atkinson Hyperlegible"/>
                <a:ea typeface="Atkinson Hyperlegible"/>
                <a:cs typeface="Atkinson Hyperlegible"/>
                <a:sym typeface="Atkinson Hyperlegible"/>
                <a:hlinkClick r:id="rId4" tooltip="https://www.nsa.smm.lt/wp-content/uploads/2022/12/Itraukties-link.-Ka-turi-zinoti-mokykla.Atmintine-mokykloms.pdf"/>
              </a:rPr>
              <a:t>Nacionalinė švietimo agentūra, 2022</a:t>
            </a:r>
            <a:r>
              <a:rPr lang="en-US" sz="2000">
                <a:solidFill>
                  <a:srgbClr val="000000"/>
                </a:solidFill>
                <a:latin typeface="Atkinson Hyperlegible"/>
                <a:ea typeface="Atkinson Hyperlegible"/>
                <a:cs typeface="Atkinson Hyperlegible"/>
                <a:sym typeface="Atkinson Hyperlegible"/>
              </a:rPr>
              <a:t>)</a:t>
            </a:r>
          </a:p>
        </p:txBody>
      </p:sp>
      <p:sp>
        <p:nvSpPr>
          <p:cNvPr id="7" name="TextBox 7"/>
          <p:cNvSpPr txBox="1"/>
          <p:nvPr/>
        </p:nvSpPr>
        <p:spPr>
          <a:xfrm>
            <a:off x="1042150" y="1272801"/>
            <a:ext cx="7486619" cy="523874"/>
          </a:xfrm>
          <a:prstGeom prst="rect">
            <a:avLst/>
          </a:prstGeom>
        </p:spPr>
        <p:txBody>
          <a:bodyPr lIns="0" tIns="0" rIns="0" bIns="0" rtlCol="0" anchor="t">
            <a:spAutoFit/>
          </a:bodyPr>
          <a:lstStyle/>
          <a:p>
            <a:pPr algn="ctr">
              <a:lnSpc>
                <a:spcPts val="4200"/>
              </a:lnSpc>
            </a:pPr>
            <a:r>
              <a:rPr lang="en-US" sz="3000" b="1">
                <a:solidFill>
                  <a:srgbClr val="FCFCFD"/>
                </a:solidFill>
                <a:latin typeface="Atkinson Hyperlegible Bold"/>
                <a:ea typeface="Atkinson Hyperlegible Bold"/>
                <a:cs typeface="Atkinson Hyperlegible Bold"/>
                <a:sym typeface="Atkinson Hyperlegible Bold"/>
              </a:rPr>
              <a:t>Formuojant teigiamas nuostatas svarbu...</a:t>
            </a:r>
          </a:p>
        </p:txBody>
      </p:sp>
      <p:sp>
        <p:nvSpPr>
          <p:cNvPr id="8" name="TextBox 8"/>
          <p:cNvSpPr txBox="1"/>
          <p:nvPr/>
        </p:nvSpPr>
        <p:spPr>
          <a:xfrm>
            <a:off x="2119848" y="3184212"/>
            <a:ext cx="5423952" cy="475900"/>
          </a:xfrm>
          <a:prstGeom prst="rect">
            <a:avLst/>
          </a:prstGeom>
        </p:spPr>
        <p:txBody>
          <a:bodyPr wrap="square" lIns="0" tIns="0" rIns="0" bIns="0" rtlCol="0" anchor="t">
            <a:spAutoFit/>
          </a:bodyPr>
          <a:lstStyle/>
          <a:p>
            <a:pPr>
              <a:lnSpc>
                <a:spcPts val="3920"/>
              </a:lnSpc>
              <a:spcBef>
                <a:spcPct val="0"/>
              </a:spcBef>
            </a:pPr>
            <a:r>
              <a:rPr lang="en-US" sz="2800" dirty="0">
                <a:solidFill>
                  <a:srgbClr val="000000"/>
                </a:solidFill>
                <a:latin typeface="Atkinson Hyperlegible"/>
                <a:ea typeface="Atkinson Hyperlegible"/>
                <a:cs typeface="Atkinson Hyperlegible"/>
                <a:sym typeface="Atkinson Hyperlegible"/>
              </a:rPr>
              <a:t> 2. </a:t>
            </a:r>
            <a:r>
              <a:rPr lang="en-US" sz="2800" dirty="0" err="1">
                <a:solidFill>
                  <a:srgbClr val="000000"/>
                </a:solidFill>
                <a:latin typeface="Atkinson Hyperlegible"/>
                <a:ea typeface="Atkinson Hyperlegible"/>
                <a:cs typeface="Atkinson Hyperlegible"/>
                <a:sym typeface="Atkinson Hyperlegible"/>
              </a:rPr>
              <a:t>Lyderystė</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ir</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vadovavimas</a:t>
            </a:r>
            <a:endParaRPr lang="en-US" sz="2800" dirty="0">
              <a:solidFill>
                <a:srgbClr val="000000"/>
              </a:solidFill>
              <a:latin typeface="Atkinson Hyperlegible"/>
              <a:ea typeface="Atkinson Hyperlegible"/>
              <a:cs typeface="Atkinson Hyperlegible"/>
              <a:sym typeface="Atkinson Hyperlegible"/>
            </a:endParaRPr>
          </a:p>
        </p:txBody>
      </p:sp>
      <p:sp>
        <p:nvSpPr>
          <p:cNvPr id="9" name="TextBox 9"/>
          <p:cNvSpPr txBox="1"/>
          <p:nvPr/>
        </p:nvSpPr>
        <p:spPr>
          <a:xfrm>
            <a:off x="1817771" y="2455233"/>
            <a:ext cx="7096259" cy="475900"/>
          </a:xfrm>
          <a:prstGeom prst="rect">
            <a:avLst/>
          </a:prstGeom>
        </p:spPr>
        <p:txBody>
          <a:bodyPr wrap="square" lIns="0" tIns="0" rIns="0" bIns="0" rtlCol="0" anchor="t">
            <a:spAutoFit/>
          </a:bodyPr>
          <a:lstStyle/>
          <a:p>
            <a:pPr marL="604523" lvl="1" indent="-302261">
              <a:lnSpc>
                <a:spcPts val="3920"/>
              </a:lnSpc>
              <a:spcBef>
                <a:spcPct val="0"/>
              </a:spcBef>
              <a:buAutoNum type="arabicPeriod"/>
            </a:pPr>
            <a:r>
              <a:rPr lang="en-US" sz="2800" dirty="0" err="1">
                <a:solidFill>
                  <a:srgbClr val="000000"/>
                </a:solidFill>
                <a:latin typeface="Atkinson Hyperlegible"/>
                <a:ea typeface="Atkinson Hyperlegible"/>
                <a:cs typeface="Atkinson Hyperlegible"/>
                <a:sym typeface="Atkinson Hyperlegible"/>
              </a:rPr>
              <a:t>Nuostatos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susitarimai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ir</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perspektyvos</a:t>
            </a:r>
            <a:endParaRPr lang="en-US" sz="2800" dirty="0">
              <a:solidFill>
                <a:srgbClr val="000000"/>
              </a:solidFill>
              <a:latin typeface="Atkinson Hyperlegible"/>
              <a:ea typeface="Atkinson Hyperlegible"/>
              <a:cs typeface="Atkinson Hyperlegible"/>
              <a:sym typeface="Atkinson Hyperlegible"/>
            </a:endParaRPr>
          </a:p>
        </p:txBody>
      </p:sp>
      <p:sp>
        <p:nvSpPr>
          <p:cNvPr id="10" name="TextBox 10"/>
          <p:cNvSpPr txBox="1"/>
          <p:nvPr/>
        </p:nvSpPr>
        <p:spPr>
          <a:xfrm>
            <a:off x="2234266" y="4642172"/>
            <a:ext cx="7429442" cy="475900"/>
          </a:xfrm>
          <a:prstGeom prst="rect">
            <a:avLst/>
          </a:prstGeom>
        </p:spPr>
        <p:txBody>
          <a:bodyPr wrap="square" lIns="0" tIns="0" rIns="0" bIns="0" rtlCol="0" anchor="t">
            <a:spAutoFit/>
          </a:bodyPr>
          <a:lstStyle/>
          <a:p>
            <a:pPr>
              <a:lnSpc>
                <a:spcPts val="3920"/>
              </a:lnSpc>
              <a:spcBef>
                <a:spcPct val="0"/>
              </a:spcBef>
            </a:pPr>
            <a:r>
              <a:rPr lang="en-US" sz="2800" dirty="0">
                <a:solidFill>
                  <a:srgbClr val="000000"/>
                </a:solidFill>
                <a:latin typeface="Atkinson Hyperlegible"/>
                <a:ea typeface="Atkinson Hyperlegible"/>
                <a:cs typeface="Atkinson Hyperlegible"/>
                <a:sym typeface="Atkinson Hyperlegible"/>
              </a:rPr>
              <a:t>4. </a:t>
            </a:r>
            <a:r>
              <a:rPr lang="en-US" sz="2800" dirty="0" err="1">
                <a:solidFill>
                  <a:srgbClr val="000000"/>
                </a:solidFill>
                <a:latin typeface="Atkinson Hyperlegible"/>
                <a:ea typeface="Atkinson Hyperlegible"/>
                <a:cs typeface="Atkinson Hyperlegible"/>
                <a:sym typeface="Atkinson Hyperlegible"/>
              </a:rPr>
              <a:t>Bendravimo</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ir</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bendradarbiavimo</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kultūra</a:t>
            </a:r>
            <a:endParaRPr lang="en-US" sz="2800" dirty="0">
              <a:solidFill>
                <a:srgbClr val="000000"/>
              </a:solidFill>
              <a:latin typeface="Atkinson Hyperlegible"/>
              <a:ea typeface="Atkinson Hyperlegible"/>
              <a:cs typeface="Atkinson Hyperlegible"/>
              <a:sym typeface="Atkinson Hyperlegible"/>
            </a:endParaRPr>
          </a:p>
        </p:txBody>
      </p:sp>
      <p:sp>
        <p:nvSpPr>
          <p:cNvPr id="11" name="TextBox 11"/>
          <p:cNvSpPr txBox="1"/>
          <p:nvPr/>
        </p:nvSpPr>
        <p:spPr>
          <a:xfrm>
            <a:off x="2238136" y="5371151"/>
            <a:ext cx="4010263" cy="475900"/>
          </a:xfrm>
          <a:prstGeom prst="rect">
            <a:avLst/>
          </a:prstGeom>
        </p:spPr>
        <p:txBody>
          <a:bodyPr wrap="square" lIns="0" tIns="0" rIns="0" bIns="0" rtlCol="0" anchor="t">
            <a:spAutoFit/>
          </a:bodyPr>
          <a:lstStyle/>
          <a:p>
            <a:pPr>
              <a:lnSpc>
                <a:spcPts val="3920"/>
              </a:lnSpc>
              <a:spcBef>
                <a:spcPct val="0"/>
              </a:spcBef>
            </a:pPr>
            <a:r>
              <a:rPr lang="en-US" sz="2800" dirty="0">
                <a:solidFill>
                  <a:srgbClr val="000000"/>
                </a:solidFill>
                <a:latin typeface="Atkinson Hyperlegible"/>
                <a:ea typeface="Atkinson Hyperlegible"/>
                <a:cs typeface="Atkinson Hyperlegible"/>
                <a:sym typeface="Atkinson Hyperlegible"/>
              </a:rPr>
              <a:t>5. </a:t>
            </a:r>
            <a:r>
              <a:rPr lang="en-US" sz="2800" dirty="0" err="1">
                <a:solidFill>
                  <a:srgbClr val="000000"/>
                </a:solidFill>
                <a:latin typeface="Atkinson Hyperlegible"/>
                <a:ea typeface="Atkinson Hyperlegible"/>
                <a:cs typeface="Atkinson Hyperlegible"/>
                <a:sym typeface="Atkinson Hyperlegible"/>
              </a:rPr>
              <a:t>Emocinė</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gerovė</a:t>
            </a:r>
            <a:endParaRPr lang="en-US" sz="2800" dirty="0">
              <a:solidFill>
                <a:srgbClr val="000000"/>
              </a:solidFill>
              <a:latin typeface="Atkinson Hyperlegible"/>
              <a:ea typeface="Atkinson Hyperlegible"/>
              <a:cs typeface="Atkinson Hyperlegible"/>
              <a:sym typeface="Atkinson Hyperlegible"/>
            </a:endParaRPr>
          </a:p>
        </p:txBody>
      </p:sp>
      <p:sp>
        <p:nvSpPr>
          <p:cNvPr id="12" name="TextBox 12"/>
          <p:cNvSpPr txBox="1"/>
          <p:nvPr/>
        </p:nvSpPr>
        <p:spPr>
          <a:xfrm>
            <a:off x="2238137" y="6100131"/>
            <a:ext cx="7707354" cy="481330"/>
          </a:xfrm>
          <a:prstGeom prst="rect">
            <a:avLst/>
          </a:prstGeom>
        </p:spPr>
        <p:txBody>
          <a:bodyPr lIns="0" tIns="0" rIns="0" bIns="0" rtlCol="0" anchor="t">
            <a:spAutoFit/>
          </a:bodyPr>
          <a:lstStyle/>
          <a:p>
            <a:pPr algn="l">
              <a:lnSpc>
                <a:spcPts val="3920"/>
              </a:lnSpc>
              <a:spcBef>
                <a:spcPct val="0"/>
              </a:spcBef>
            </a:pPr>
            <a:r>
              <a:rPr lang="en-US" sz="2800">
                <a:solidFill>
                  <a:srgbClr val="000000"/>
                </a:solidFill>
                <a:latin typeface="Atkinson Hyperlegible"/>
                <a:ea typeface="Atkinson Hyperlegible"/>
                <a:cs typeface="Atkinson Hyperlegible"/>
                <a:sym typeface="Atkinson Hyperlegible"/>
              </a:rPr>
              <a:t>6. Švietimo pagalbos organizavimas ir teikimas</a:t>
            </a:r>
          </a:p>
        </p:txBody>
      </p:sp>
      <p:sp>
        <p:nvSpPr>
          <p:cNvPr id="13" name="TextBox 13"/>
          <p:cNvSpPr txBox="1"/>
          <p:nvPr/>
        </p:nvSpPr>
        <p:spPr>
          <a:xfrm>
            <a:off x="2234266" y="6829111"/>
            <a:ext cx="4010263" cy="475900"/>
          </a:xfrm>
          <a:prstGeom prst="rect">
            <a:avLst/>
          </a:prstGeom>
        </p:spPr>
        <p:txBody>
          <a:bodyPr wrap="square" lIns="0" tIns="0" rIns="0" bIns="0" rtlCol="0" anchor="t">
            <a:spAutoFit/>
          </a:bodyPr>
          <a:lstStyle/>
          <a:p>
            <a:pPr>
              <a:lnSpc>
                <a:spcPts val="3920"/>
              </a:lnSpc>
              <a:spcBef>
                <a:spcPct val="0"/>
              </a:spcBef>
            </a:pPr>
            <a:r>
              <a:rPr lang="en-US" sz="2800" dirty="0">
                <a:solidFill>
                  <a:srgbClr val="000000"/>
                </a:solidFill>
                <a:latin typeface="Atkinson Hyperlegible"/>
                <a:ea typeface="Atkinson Hyperlegible"/>
                <a:cs typeface="Atkinson Hyperlegible"/>
                <a:sym typeface="Atkinson Hyperlegible"/>
              </a:rPr>
              <a:t>7. </a:t>
            </a:r>
            <a:r>
              <a:rPr lang="en-US" sz="2800" dirty="0" err="1">
                <a:solidFill>
                  <a:srgbClr val="000000"/>
                </a:solidFill>
                <a:latin typeface="Atkinson Hyperlegible"/>
                <a:ea typeface="Atkinson Hyperlegible"/>
                <a:cs typeface="Atkinson Hyperlegible"/>
                <a:sym typeface="Atkinson Hyperlegible"/>
              </a:rPr>
              <a:t>Ugdymo</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aplinka</a:t>
            </a:r>
            <a:endParaRPr lang="en-US" sz="2800" dirty="0">
              <a:solidFill>
                <a:srgbClr val="000000"/>
              </a:solidFill>
              <a:latin typeface="Atkinson Hyperlegible"/>
              <a:ea typeface="Atkinson Hyperlegible"/>
              <a:cs typeface="Atkinson Hyperlegible"/>
              <a:sym typeface="Atkinson Hyperlegible"/>
            </a:endParaRPr>
          </a:p>
        </p:txBody>
      </p:sp>
      <p:sp>
        <p:nvSpPr>
          <p:cNvPr id="14" name="TextBox 14"/>
          <p:cNvSpPr txBox="1"/>
          <p:nvPr/>
        </p:nvSpPr>
        <p:spPr>
          <a:xfrm>
            <a:off x="2238137" y="7558090"/>
            <a:ext cx="4838284" cy="481330"/>
          </a:xfrm>
          <a:prstGeom prst="rect">
            <a:avLst/>
          </a:prstGeom>
        </p:spPr>
        <p:txBody>
          <a:bodyPr lIns="0" tIns="0" rIns="0" bIns="0" rtlCol="0" anchor="t">
            <a:spAutoFit/>
          </a:bodyPr>
          <a:lstStyle/>
          <a:p>
            <a:pPr algn="l">
              <a:lnSpc>
                <a:spcPts val="3920"/>
              </a:lnSpc>
              <a:spcBef>
                <a:spcPct val="0"/>
              </a:spcBef>
            </a:pPr>
            <a:r>
              <a:rPr lang="en-US" sz="2800">
                <a:solidFill>
                  <a:srgbClr val="000000"/>
                </a:solidFill>
                <a:latin typeface="Atkinson Hyperlegible"/>
                <a:ea typeface="Atkinson Hyperlegible"/>
                <a:cs typeface="Atkinson Hyperlegible"/>
                <a:sym typeface="Atkinson Hyperlegible"/>
              </a:rPr>
              <a:t>8. Mokymo priemonės</a:t>
            </a:r>
          </a:p>
        </p:txBody>
      </p:sp>
      <p:sp>
        <p:nvSpPr>
          <p:cNvPr id="15" name="TextBox 15"/>
          <p:cNvSpPr txBox="1"/>
          <p:nvPr/>
        </p:nvSpPr>
        <p:spPr>
          <a:xfrm>
            <a:off x="2234266" y="8277547"/>
            <a:ext cx="5766734" cy="475900"/>
          </a:xfrm>
          <a:prstGeom prst="rect">
            <a:avLst/>
          </a:prstGeom>
        </p:spPr>
        <p:txBody>
          <a:bodyPr wrap="square" lIns="0" tIns="0" rIns="0" bIns="0" rtlCol="0" anchor="t">
            <a:spAutoFit/>
          </a:bodyPr>
          <a:lstStyle/>
          <a:p>
            <a:pPr>
              <a:lnSpc>
                <a:spcPts val="3920"/>
              </a:lnSpc>
              <a:spcBef>
                <a:spcPct val="0"/>
              </a:spcBef>
            </a:pPr>
            <a:r>
              <a:rPr lang="en-US" sz="2800" dirty="0">
                <a:solidFill>
                  <a:srgbClr val="000000"/>
                </a:solidFill>
                <a:latin typeface="Atkinson Hyperlegible"/>
                <a:ea typeface="Atkinson Hyperlegible"/>
                <a:cs typeface="Atkinson Hyperlegible"/>
                <a:sym typeface="Atkinson Hyperlegible"/>
              </a:rPr>
              <a:t>9. </a:t>
            </a:r>
            <a:r>
              <a:rPr lang="en-US" sz="2800" dirty="0" err="1">
                <a:solidFill>
                  <a:srgbClr val="000000"/>
                </a:solidFill>
                <a:latin typeface="Atkinson Hyperlegible"/>
                <a:ea typeface="Atkinson Hyperlegible"/>
                <a:cs typeface="Atkinson Hyperlegible"/>
                <a:sym typeface="Atkinson Hyperlegible"/>
              </a:rPr>
              <a:t>Ugdymo</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turinio</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planavimas</a:t>
            </a:r>
            <a:endParaRPr lang="en-US" sz="2800" dirty="0">
              <a:solidFill>
                <a:srgbClr val="000000"/>
              </a:solidFill>
              <a:latin typeface="Atkinson Hyperlegible"/>
              <a:ea typeface="Atkinson Hyperlegible"/>
              <a:cs typeface="Atkinson Hyperlegible"/>
              <a:sym typeface="Atkinson Hyperlegible"/>
            </a:endParaRPr>
          </a:p>
        </p:txBody>
      </p:sp>
      <p:sp>
        <p:nvSpPr>
          <p:cNvPr id="16" name="TextBox 16"/>
          <p:cNvSpPr txBox="1"/>
          <p:nvPr/>
        </p:nvSpPr>
        <p:spPr>
          <a:xfrm>
            <a:off x="2166639" y="9006526"/>
            <a:ext cx="4270177" cy="481330"/>
          </a:xfrm>
          <a:prstGeom prst="rect">
            <a:avLst/>
          </a:prstGeom>
        </p:spPr>
        <p:txBody>
          <a:bodyPr lIns="0" tIns="0" rIns="0" bIns="0" rtlCol="0" anchor="t">
            <a:spAutoFit/>
          </a:bodyPr>
          <a:lstStyle/>
          <a:p>
            <a:pPr algn="r">
              <a:lnSpc>
                <a:spcPts val="3920"/>
              </a:lnSpc>
              <a:spcBef>
                <a:spcPct val="0"/>
              </a:spcBef>
            </a:pPr>
            <a:r>
              <a:rPr lang="en-US" sz="2800">
                <a:solidFill>
                  <a:srgbClr val="000000"/>
                </a:solidFill>
                <a:latin typeface="Atkinson Hyperlegible"/>
                <a:ea typeface="Atkinson Hyperlegible"/>
                <a:cs typeface="Atkinson Hyperlegible"/>
                <a:sym typeface="Atkinson Hyperlegible"/>
              </a:rPr>
              <a:t>10. Mokymas ir mokymasis</a:t>
            </a:r>
          </a:p>
        </p:txBody>
      </p:sp>
      <p:sp>
        <p:nvSpPr>
          <p:cNvPr id="17" name="TextBox 17"/>
          <p:cNvSpPr txBox="1"/>
          <p:nvPr/>
        </p:nvSpPr>
        <p:spPr>
          <a:xfrm>
            <a:off x="9144000" y="1269181"/>
            <a:ext cx="7395845" cy="502538"/>
          </a:xfrm>
          <a:prstGeom prst="rect">
            <a:avLst/>
          </a:prstGeom>
        </p:spPr>
        <p:txBody>
          <a:bodyPr lIns="0" tIns="0" rIns="0" bIns="0" rtlCol="0" anchor="t">
            <a:spAutoFit/>
          </a:bodyPr>
          <a:lstStyle/>
          <a:p>
            <a:pPr algn="r">
              <a:lnSpc>
                <a:spcPts val="4158"/>
              </a:lnSpc>
              <a:spcBef>
                <a:spcPct val="0"/>
              </a:spcBef>
            </a:pPr>
            <a:r>
              <a:rPr lang="en-US" sz="2700">
                <a:solidFill>
                  <a:srgbClr val="000000"/>
                </a:solidFill>
                <a:latin typeface="Atkinson Hyperlegible"/>
                <a:ea typeface="Atkinson Hyperlegible"/>
                <a:cs typeface="Atkinson Hyperlegible"/>
                <a:sym typeface="Atkinson Hyperlegible"/>
              </a:rPr>
              <a:t>11. Susitarimai ir taisyklės mokykloje bei klasėje</a:t>
            </a:r>
          </a:p>
        </p:txBody>
      </p:sp>
      <p:sp>
        <p:nvSpPr>
          <p:cNvPr id="18" name="TextBox 18"/>
          <p:cNvSpPr txBox="1"/>
          <p:nvPr/>
        </p:nvSpPr>
        <p:spPr>
          <a:xfrm>
            <a:off x="9415958" y="2009844"/>
            <a:ext cx="6851928" cy="502538"/>
          </a:xfrm>
          <a:prstGeom prst="rect">
            <a:avLst/>
          </a:prstGeom>
        </p:spPr>
        <p:txBody>
          <a:bodyPr lIns="0" tIns="0" rIns="0" bIns="0" rtlCol="0" anchor="t">
            <a:spAutoFit/>
          </a:bodyPr>
          <a:lstStyle/>
          <a:p>
            <a:pPr algn="r">
              <a:lnSpc>
                <a:spcPts val="4158"/>
              </a:lnSpc>
              <a:spcBef>
                <a:spcPct val="0"/>
              </a:spcBef>
            </a:pPr>
            <a:r>
              <a:rPr lang="en-US" sz="2700">
                <a:solidFill>
                  <a:srgbClr val="000000"/>
                </a:solidFill>
                <a:latin typeface="Atkinson Hyperlegible"/>
                <a:ea typeface="Atkinson Hyperlegible"/>
                <a:cs typeface="Atkinson Hyperlegible"/>
                <a:sym typeface="Atkinson Hyperlegible"/>
              </a:rPr>
              <a:t>12. Mokinio vertinimas, pasiekimai ir pažanga</a:t>
            </a:r>
          </a:p>
        </p:txBody>
      </p:sp>
      <p:sp>
        <p:nvSpPr>
          <p:cNvPr id="19" name="TextBox 19"/>
          <p:cNvSpPr txBox="1"/>
          <p:nvPr/>
        </p:nvSpPr>
        <p:spPr>
          <a:xfrm>
            <a:off x="2238137" y="3913192"/>
            <a:ext cx="7942222" cy="475900"/>
          </a:xfrm>
          <a:prstGeom prst="rect">
            <a:avLst/>
          </a:prstGeom>
        </p:spPr>
        <p:txBody>
          <a:bodyPr wrap="square" lIns="0" tIns="0" rIns="0" bIns="0" rtlCol="0" anchor="t">
            <a:spAutoFit/>
          </a:bodyPr>
          <a:lstStyle/>
          <a:p>
            <a:pPr>
              <a:lnSpc>
                <a:spcPts val="3920"/>
              </a:lnSpc>
              <a:spcBef>
                <a:spcPct val="0"/>
              </a:spcBef>
            </a:pPr>
            <a:r>
              <a:rPr lang="en-US" sz="2800" dirty="0">
                <a:solidFill>
                  <a:srgbClr val="000000"/>
                </a:solidFill>
                <a:latin typeface="Atkinson Hyperlegible"/>
                <a:ea typeface="Atkinson Hyperlegible"/>
                <a:cs typeface="Atkinson Hyperlegible"/>
                <a:sym typeface="Atkinson Hyperlegible"/>
              </a:rPr>
              <a:t>3. </a:t>
            </a:r>
            <a:r>
              <a:rPr lang="en-US" sz="2800" dirty="0" err="1">
                <a:solidFill>
                  <a:srgbClr val="000000"/>
                </a:solidFill>
                <a:latin typeface="Atkinson Hyperlegible"/>
                <a:ea typeface="Atkinson Hyperlegible"/>
                <a:cs typeface="Atkinson Hyperlegible"/>
                <a:sym typeface="Atkinson Hyperlegible"/>
              </a:rPr>
              <a:t>Mokyklos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veiklos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planavimas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ir</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organizavimas</a:t>
            </a:r>
            <a:endParaRPr lang="en-US" sz="2800" dirty="0">
              <a:solidFill>
                <a:srgbClr val="000000"/>
              </a:solidFill>
              <a:latin typeface="Atkinson Hyperlegible"/>
              <a:ea typeface="Atkinson Hyperlegible"/>
              <a:cs typeface="Atkinson Hyperlegible"/>
              <a:sym typeface="Atkinson Hyperlegible"/>
            </a:endParaRPr>
          </a:p>
        </p:txBody>
      </p:sp>
      <p:sp>
        <p:nvSpPr>
          <p:cNvPr id="20" name="TextBox 20"/>
          <p:cNvSpPr txBox="1"/>
          <p:nvPr/>
        </p:nvSpPr>
        <p:spPr>
          <a:xfrm rot="-5400000">
            <a:off x="-2167308" y="5251136"/>
            <a:ext cx="6999077" cy="778511"/>
          </a:xfrm>
          <a:prstGeom prst="rect">
            <a:avLst/>
          </a:prstGeom>
        </p:spPr>
        <p:txBody>
          <a:bodyPr lIns="0" tIns="0" rIns="0" bIns="0" rtlCol="0" anchor="t">
            <a:spAutoFit/>
          </a:bodyPr>
          <a:lstStyle/>
          <a:p>
            <a:pPr algn="ctr">
              <a:lnSpc>
                <a:spcPts val="6439"/>
              </a:lnSpc>
            </a:pPr>
            <a:r>
              <a:rPr lang="en-US" sz="4599">
                <a:solidFill>
                  <a:srgbClr val="000000"/>
                </a:solidFill>
                <a:latin typeface="Atkinson Hyperlegible"/>
                <a:ea typeface="Atkinson Hyperlegible"/>
                <a:cs typeface="Atkinson Hyperlegible"/>
                <a:sym typeface="Atkinson Hyperlegible"/>
              </a:rPr>
              <a:t>MOKYKLOS LYGMENIU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087187" y="1954200"/>
            <a:ext cx="10141554" cy="7140891"/>
          </a:xfrm>
          <a:prstGeom prst="rect">
            <a:avLst/>
          </a:prstGeom>
        </p:spPr>
        <p:txBody>
          <a:bodyPr lIns="0" tIns="0" rIns="0" bIns="0" rtlCol="0" anchor="t">
            <a:spAutoFit/>
          </a:bodyPr>
          <a:lstStyle/>
          <a:p>
            <a:pPr algn="l">
              <a:lnSpc>
                <a:spcPts val="5594"/>
              </a:lnSpc>
              <a:spcBef>
                <a:spcPct val="0"/>
              </a:spcBef>
            </a:pPr>
            <a:r>
              <a:rPr lang="en-US" sz="3995" b="1">
                <a:solidFill>
                  <a:srgbClr val="000000"/>
                </a:solidFill>
                <a:latin typeface="Atkinson Hyperlegible Bold"/>
                <a:ea typeface="Atkinson Hyperlegible Bold"/>
                <a:cs typeface="Atkinson Hyperlegible Bold"/>
                <a:sym typeface="Atkinson Hyperlegible Bold"/>
              </a:rPr>
              <a:t>Reflektyvioji praktika</a:t>
            </a:r>
          </a:p>
          <a:p>
            <a:pPr algn="l">
              <a:lnSpc>
                <a:spcPts val="694"/>
              </a:lnSpc>
              <a:spcBef>
                <a:spcPct val="0"/>
              </a:spcBef>
            </a:pPr>
            <a:endParaRPr lang="en-US" sz="3995" b="1">
              <a:solidFill>
                <a:srgbClr val="000000"/>
              </a:solidFill>
              <a:latin typeface="Atkinson Hyperlegible Bold"/>
              <a:ea typeface="Atkinson Hyperlegible Bold"/>
              <a:cs typeface="Atkinson Hyperlegible Bold"/>
              <a:sym typeface="Atkinson Hyperlegible Bold"/>
            </a:endParaRPr>
          </a:p>
          <a:p>
            <a:pPr algn="l">
              <a:lnSpc>
                <a:spcPts val="4194"/>
              </a:lnSpc>
              <a:spcBef>
                <a:spcPct val="0"/>
              </a:spcBef>
            </a:pPr>
            <a:r>
              <a:rPr lang="en-US" sz="2995">
                <a:solidFill>
                  <a:srgbClr val="000000"/>
                </a:solidFill>
                <a:latin typeface="Atkinson Hyperlegible"/>
                <a:ea typeface="Atkinson Hyperlegible"/>
                <a:cs typeface="Atkinson Hyperlegible"/>
                <a:sym typeface="Atkinson Hyperlegible"/>
              </a:rPr>
              <a:t> Mokytojas analizuoja savo veiksmus ir jų poveikį mokiniams, siekdamas suprasti ir gerinti savo mokymo praktikas.</a:t>
            </a:r>
          </a:p>
          <a:p>
            <a:pPr marL="646804" lvl="1" indent="-323402" algn="l">
              <a:lnSpc>
                <a:spcPts val="4194"/>
              </a:lnSpc>
              <a:spcBef>
                <a:spcPct val="0"/>
              </a:spcBef>
              <a:buFont typeface="Arial"/>
              <a:buChar char="•"/>
            </a:pPr>
            <a:r>
              <a:rPr lang="en-US" sz="2995">
                <a:solidFill>
                  <a:srgbClr val="000000"/>
                </a:solidFill>
                <a:latin typeface="Atkinson Hyperlegible"/>
                <a:ea typeface="Atkinson Hyperlegible"/>
                <a:cs typeface="Atkinson Hyperlegible"/>
                <a:sym typeface="Atkinson Hyperlegible"/>
              </a:rPr>
              <a:t>Veiksmų planavimas – mokytojas nustato, ką jis ketina daryti savo pamokoje.</a:t>
            </a:r>
          </a:p>
          <a:p>
            <a:pPr marL="646804" lvl="1" indent="-323402" algn="l">
              <a:lnSpc>
                <a:spcPts val="4194"/>
              </a:lnSpc>
              <a:spcBef>
                <a:spcPct val="0"/>
              </a:spcBef>
              <a:buFont typeface="Arial"/>
              <a:buChar char="•"/>
            </a:pPr>
            <a:r>
              <a:rPr lang="en-US" sz="2995">
                <a:solidFill>
                  <a:srgbClr val="000000"/>
                </a:solidFill>
                <a:latin typeface="Atkinson Hyperlegible"/>
                <a:ea typeface="Atkinson Hyperlegible"/>
                <a:cs typeface="Atkinson Hyperlegible"/>
                <a:sym typeface="Atkinson Hyperlegible"/>
              </a:rPr>
              <a:t>Veiksmų įgyvendinimas – mokytojas taiko planuotus metodus ir technikas praktiškai.</a:t>
            </a:r>
          </a:p>
          <a:p>
            <a:pPr marL="646804" lvl="1" indent="-323402" algn="l">
              <a:lnSpc>
                <a:spcPts val="4194"/>
              </a:lnSpc>
              <a:spcBef>
                <a:spcPct val="0"/>
              </a:spcBef>
              <a:buFont typeface="Arial"/>
              <a:buChar char="•"/>
            </a:pPr>
            <a:r>
              <a:rPr lang="en-US" sz="2995">
                <a:solidFill>
                  <a:srgbClr val="000000"/>
                </a:solidFill>
                <a:latin typeface="Atkinson Hyperlegible"/>
                <a:ea typeface="Atkinson Hyperlegible"/>
                <a:cs typeface="Atkinson Hyperlegible"/>
                <a:sym typeface="Atkinson Hyperlegible"/>
              </a:rPr>
              <a:t>Stebėjimas – mokytojas stebi pamokos eigą ir savo veiksmų poveikį mokiniams.</a:t>
            </a:r>
          </a:p>
          <a:p>
            <a:pPr marL="646804" lvl="1" indent="-323402" algn="l">
              <a:lnSpc>
                <a:spcPts val="4194"/>
              </a:lnSpc>
              <a:spcBef>
                <a:spcPct val="0"/>
              </a:spcBef>
              <a:buFont typeface="Arial"/>
              <a:buChar char="•"/>
            </a:pPr>
            <a:r>
              <a:rPr lang="en-US" sz="2995">
                <a:solidFill>
                  <a:srgbClr val="000000"/>
                </a:solidFill>
                <a:latin typeface="Atkinson Hyperlegible"/>
                <a:ea typeface="Atkinson Hyperlegible"/>
                <a:cs typeface="Atkinson Hyperlegible"/>
                <a:sym typeface="Atkinson Hyperlegible"/>
              </a:rPr>
              <a:t>Refleksija – po pamokos mokytojas analizuoja, kokie metodai buvo veiksmingi ir kokie ne, kodėl ir ką galima būtų pakeisti ateityje.</a:t>
            </a:r>
          </a:p>
        </p:txBody>
      </p:sp>
      <p:sp>
        <p:nvSpPr>
          <p:cNvPr id="3" name="Freeform 3"/>
          <p:cNvSpPr/>
          <p:nvPr/>
        </p:nvSpPr>
        <p:spPr>
          <a:xfrm>
            <a:off x="12404079" y="1028700"/>
            <a:ext cx="4855221" cy="4114800"/>
          </a:xfrm>
          <a:custGeom>
            <a:avLst/>
            <a:gdLst/>
            <a:ahLst/>
            <a:cxnLst/>
            <a:rect l="l" t="t" r="r" b="b"/>
            <a:pathLst>
              <a:path w="4855221" h="4114800">
                <a:moveTo>
                  <a:pt x="0" y="0"/>
                </a:moveTo>
                <a:lnTo>
                  <a:pt x="4855221" y="0"/>
                </a:lnTo>
                <a:lnTo>
                  <a:pt x="48552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t-LT"/>
          </a:p>
        </p:txBody>
      </p:sp>
      <p:sp>
        <p:nvSpPr>
          <p:cNvPr id="4" name="TextBox 4"/>
          <p:cNvSpPr txBox="1"/>
          <p:nvPr/>
        </p:nvSpPr>
        <p:spPr>
          <a:xfrm rot="-5400000">
            <a:off x="-1955218" y="5581596"/>
            <a:ext cx="6574897" cy="778511"/>
          </a:xfrm>
          <a:prstGeom prst="rect">
            <a:avLst/>
          </a:prstGeom>
        </p:spPr>
        <p:txBody>
          <a:bodyPr lIns="0" tIns="0" rIns="0" bIns="0" rtlCol="0" anchor="t">
            <a:spAutoFit/>
          </a:bodyPr>
          <a:lstStyle/>
          <a:p>
            <a:pPr algn="ctr">
              <a:lnSpc>
                <a:spcPts val="6439"/>
              </a:lnSpc>
            </a:pPr>
            <a:r>
              <a:rPr lang="en-US" sz="4599">
                <a:solidFill>
                  <a:srgbClr val="000000"/>
                </a:solidFill>
                <a:latin typeface="Atkinson Hyperlegible"/>
                <a:ea typeface="Atkinson Hyperlegible"/>
                <a:cs typeface="Atkinson Hyperlegible"/>
                <a:sym typeface="Atkinson Hyperlegible"/>
              </a:rPr>
              <a:t>ASMENS LYGMENIU</a:t>
            </a:r>
          </a:p>
        </p:txBody>
      </p:sp>
      <p:sp>
        <p:nvSpPr>
          <p:cNvPr id="5" name="TextBox 5"/>
          <p:cNvSpPr txBox="1"/>
          <p:nvPr/>
        </p:nvSpPr>
        <p:spPr>
          <a:xfrm>
            <a:off x="13140085" y="5249599"/>
            <a:ext cx="4119215" cy="3191510"/>
          </a:xfrm>
          <a:prstGeom prst="rect">
            <a:avLst/>
          </a:prstGeom>
        </p:spPr>
        <p:txBody>
          <a:bodyPr lIns="0" tIns="0" rIns="0" bIns="0" rtlCol="0" anchor="t">
            <a:spAutoFit/>
          </a:bodyPr>
          <a:lstStyle/>
          <a:p>
            <a:pPr algn="r">
              <a:lnSpc>
                <a:spcPts val="3640"/>
              </a:lnSpc>
            </a:pPr>
            <a:r>
              <a:rPr lang="en-US" sz="2600" b="1">
                <a:solidFill>
                  <a:srgbClr val="000000"/>
                </a:solidFill>
                <a:latin typeface="Atkinson Hyperlegible Bold"/>
                <a:ea typeface="Atkinson Hyperlegible Bold"/>
                <a:cs typeface="Atkinson Hyperlegible Bold"/>
                <a:sym typeface="Atkinson Hyperlegible Bold"/>
              </a:rPr>
              <a:t>Asmeninės refleksijos dienoraštis</a:t>
            </a:r>
            <a:r>
              <a:rPr lang="en-US" sz="2600">
                <a:solidFill>
                  <a:srgbClr val="000000"/>
                </a:solidFill>
                <a:latin typeface="Atkinson Hyperlegible"/>
                <a:ea typeface="Atkinson Hyperlegible"/>
                <a:cs typeface="Atkinson Hyperlegible"/>
                <a:sym typeface="Atkinson Hyperlegible"/>
              </a:rPr>
              <a:t> - fiksuojamos mintys ir patirtys susijusios su mokymo procesu, leidžiantis įžvelgti savo požiūrio </a:t>
            </a:r>
            <a:r>
              <a:rPr lang="en-US" sz="2600" b="1">
                <a:solidFill>
                  <a:srgbClr val="000000"/>
                </a:solidFill>
                <a:latin typeface="Atkinson Hyperlegible Bold"/>
                <a:ea typeface="Atkinson Hyperlegible Bold"/>
                <a:cs typeface="Atkinson Hyperlegible Bold"/>
                <a:sym typeface="Atkinson Hyperlegible Bold"/>
              </a:rPr>
              <a:t>pokyčius ir tobulėjimo galimybes.</a:t>
            </a:r>
          </a:p>
        </p:txBody>
      </p:sp>
      <p:sp>
        <p:nvSpPr>
          <p:cNvPr id="6" name="TextBox 6"/>
          <p:cNvSpPr txBox="1"/>
          <p:nvPr/>
        </p:nvSpPr>
        <p:spPr>
          <a:xfrm>
            <a:off x="6709355" y="9210675"/>
            <a:ext cx="10549945" cy="349249"/>
          </a:xfrm>
          <a:prstGeom prst="rect">
            <a:avLst/>
          </a:prstGeom>
        </p:spPr>
        <p:txBody>
          <a:bodyPr lIns="0" tIns="0" rIns="0" bIns="0" rtlCol="0" anchor="t">
            <a:spAutoFit/>
          </a:bodyPr>
          <a:lstStyle/>
          <a:p>
            <a:pPr algn="r">
              <a:lnSpc>
                <a:spcPts val="2800"/>
              </a:lnSpc>
            </a:pPr>
            <a:r>
              <a:rPr lang="en-US" sz="2000">
                <a:solidFill>
                  <a:srgbClr val="000000"/>
                </a:solidFill>
                <a:latin typeface="Atkinson Hyperlegible"/>
                <a:ea typeface="Atkinson Hyperlegible"/>
                <a:cs typeface="Atkinson Hyperlegible"/>
                <a:sym typeface="Atkinson Hyperlegible"/>
              </a:rPr>
              <a:t>(Ruiz, 2022; Kfelbeck, 2023; Conroy, 2014) </a:t>
            </a:r>
          </a:p>
        </p:txBody>
      </p:sp>
      <p:grpSp>
        <p:nvGrpSpPr>
          <p:cNvPr id="7" name="Group 7"/>
          <p:cNvGrpSpPr/>
          <p:nvPr/>
        </p:nvGrpSpPr>
        <p:grpSpPr>
          <a:xfrm>
            <a:off x="1571322" y="1028700"/>
            <a:ext cx="8390439" cy="895303"/>
            <a:chOff x="0" y="0"/>
            <a:chExt cx="2209828" cy="235800"/>
          </a:xfrm>
        </p:grpSpPr>
        <p:sp>
          <p:nvSpPr>
            <p:cNvPr id="8" name="Freeform 8"/>
            <p:cNvSpPr/>
            <p:nvPr/>
          </p:nvSpPr>
          <p:spPr>
            <a:xfrm>
              <a:off x="0" y="0"/>
              <a:ext cx="2209828" cy="235800"/>
            </a:xfrm>
            <a:custGeom>
              <a:avLst/>
              <a:gdLst/>
              <a:ahLst/>
              <a:cxnLst/>
              <a:rect l="l" t="t" r="r" b="b"/>
              <a:pathLst>
                <a:path w="2209828" h="235800">
                  <a:moveTo>
                    <a:pt x="47058" y="0"/>
                  </a:moveTo>
                  <a:lnTo>
                    <a:pt x="2162770" y="0"/>
                  </a:lnTo>
                  <a:cubicBezTo>
                    <a:pt x="2175250" y="0"/>
                    <a:pt x="2187219" y="4958"/>
                    <a:pt x="2196044" y="13783"/>
                  </a:cubicBezTo>
                  <a:cubicBezTo>
                    <a:pt x="2204870" y="22608"/>
                    <a:pt x="2209828" y="34577"/>
                    <a:pt x="2209828" y="47058"/>
                  </a:cubicBezTo>
                  <a:lnTo>
                    <a:pt x="2209828" y="188742"/>
                  </a:lnTo>
                  <a:cubicBezTo>
                    <a:pt x="2209828" y="201223"/>
                    <a:pt x="2204870" y="213192"/>
                    <a:pt x="2196044" y="222017"/>
                  </a:cubicBezTo>
                  <a:cubicBezTo>
                    <a:pt x="2187219" y="230842"/>
                    <a:pt x="2175250" y="235800"/>
                    <a:pt x="2162770" y="235800"/>
                  </a:cubicBezTo>
                  <a:lnTo>
                    <a:pt x="47058" y="235800"/>
                  </a:lnTo>
                  <a:cubicBezTo>
                    <a:pt x="34577" y="235800"/>
                    <a:pt x="22608" y="230842"/>
                    <a:pt x="13783" y="222017"/>
                  </a:cubicBezTo>
                  <a:cubicBezTo>
                    <a:pt x="4958" y="213192"/>
                    <a:pt x="0" y="201223"/>
                    <a:pt x="0" y="188742"/>
                  </a:cubicBezTo>
                  <a:lnTo>
                    <a:pt x="0" y="47058"/>
                  </a:lnTo>
                  <a:cubicBezTo>
                    <a:pt x="0" y="34577"/>
                    <a:pt x="4958" y="22608"/>
                    <a:pt x="13783" y="13783"/>
                  </a:cubicBezTo>
                  <a:cubicBezTo>
                    <a:pt x="22608" y="4958"/>
                    <a:pt x="34577" y="0"/>
                    <a:pt x="47058" y="0"/>
                  </a:cubicBezTo>
                  <a:close/>
                </a:path>
              </a:pathLst>
            </a:custGeom>
            <a:solidFill>
              <a:srgbClr val="203D69"/>
            </a:solidFill>
          </p:spPr>
          <p:txBody>
            <a:bodyPr/>
            <a:lstStyle/>
            <a:p>
              <a:endParaRPr lang="lt-LT"/>
            </a:p>
          </p:txBody>
        </p:sp>
        <p:sp>
          <p:nvSpPr>
            <p:cNvPr id="9" name="TextBox 9"/>
            <p:cNvSpPr txBox="1"/>
            <p:nvPr/>
          </p:nvSpPr>
          <p:spPr>
            <a:xfrm>
              <a:off x="0" y="-28575"/>
              <a:ext cx="2209828" cy="264375"/>
            </a:xfrm>
            <a:prstGeom prst="rect">
              <a:avLst/>
            </a:prstGeom>
          </p:spPr>
          <p:txBody>
            <a:bodyPr lIns="50800" tIns="50800" rIns="50800" bIns="50800" rtlCol="0" anchor="ctr"/>
            <a:lstStyle/>
            <a:p>
              <a:pPr algn="ctr">
                <a:lnSpc>
                  <a:spcPts val="2380"/>
                </a:lnSpc>
              </a:pPr>
              <a:endParaRPr/>
            </a:p>
          </p:txBody>
        </p:sp>
      </p:grpSp>
      <p:sp>
        <p:nvSpPr>
          <p:cNvPr id="10" name="TextBox 10"/>
          <p:cNvSpPr txBox="1"/>
          <p:nvPr/>
        </p:nvSpPr>
        <p:spPr>
          <a:xfrm>
            <a:off x="1142756" y="1181077"/>
            <a:ext cx="9247571" cy="523874"/>
          </a:xfrm>
          <a:prstGeom prst="rect">
            <a:avLst/>
          </a:prstGeom>
        </p:spPr>
        <p:txBody>
          <a:bodyPr lIns="0" tIns="0" rIns="0" bIns="0" rtlCol="0" anchor="t">
            <a:spAutoFit/>
          </a:bodyPr>
          <a:lstStyle/>
          <a:p>
            <a:pPr algn="ctr">
              <a:lnSpc>
                <a:spcPts val="4200"/>
              </a:lnSpc>
            </a:pPr>
            <a:r>
              <a:rPr lang="en-US" sz="3000" b="1">
                <a:solidFill>
                  <a:srgbClr val="FCFCFD"/>
                </a:solidFill>
                <a:latin typeface="Atkinson Hyperlegible Bold"/>
                <a:ea typeface="Atkinson Hyperlegible Bold"/>
                <a:cs typeface="Atkinson Hyperlegible Bold"/>
                <a:sym typeface="Atkinson Hyperlegible Bold"/>
              </a:rPr>
              <a:t>Formuojant teigiamas nuostatas svarbu...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169118" y="1779851"/>
            <a:ext cx="11379725" cy="7140575"/>
          </a:xfrm>
          <a:prstGeom prst="rect">
            <a:avLst/>
          </a:prstGeom>
        </p:spPr>
        <p:txBody>
          <a:bodyPr lIns="0" tIns="0" rIns="0" bIns="0" rtlCol="0" anchor="t">
            <a:spAutoFit/>
          </a:bodyPr>
          <a:lstStyle/>
          <a:p>
            <a:pPr algn="l">
              <a:lnSpc>
                <a:spcPts val="5599"/>
              </a:lnSpc>
              <a:spcBef>
                <a:spcPct val="0"/>
              </a:spcBef>
            </a:pPr>
            <a:r>
              <a:rPr lang="en-US" sz="3999" b="1">
                <a:solidFill>
                  <a:srgbClr val="000000"/>
                </a:solidFill>
                <a:latin typeface="Atkinson Hyperlegible Bold"/>
                <a:ea typeface="Atkinson Hyperlegible Bold"/>
                <a:cs typeface="Atkinson Hyperlegible Bold"/>
                <a:sym typeface="Atkinson Hyperlegible Bold"/>
              </a:rPr>
              <a:t>Dviguba empatija </a:t>
            </a:r>
          </a:p>
          <a:p>
            <a:pPr algn="l">
              <a:lnSpc>
                <a:spcPts val="4620"/>
              </a:lnSpc>
              <a:spcBef>
                <a:spcPct val="0"/>
              </a:spcBef>
            </a:pPr>
            <a:endParaRPr lang="en-US" sz="3999" b="1">
              <a:solidFill>
                <a:srgbClr val="000000"/>
              </a:solidFill>
              <a:latin typeface="Atkinson Hyperlegible Bold"/>
              <a:ea typeface="Atkinson Hyperlegible Bold"/>
              <a:cs typeface="Atkinson Hyperlegible Bold"/>
              <a:sym typeface="Atkinson Hyperlegible Bold"/>
            </a:endParaRPr>
          </a:p>
          <a:p>
            <a:pPr algn="l">
              <a:lnSpc>
                <a:spcPts val="4200"/>
              </a:lnSpc>
              <a:spcBef>
                <a:spcPct val="0"/>
              </a:spcBef>
            </a:pPr>
            <a:r>
              <a:rPr lang="en-US" sz="3000">
                <a:solidFill>
                  <a:srgbClr val="000000"/>
                </a:solidFill>
                <a:latin typeface="Atkinson Hyperlegible"/>
                <a:ea typeface="Atkinson Hyperlegible"/>
                <a:cs typeface="Atkinson Hyperlegible"/>
                <a:sym typeface="Atkinson Hyperlegible"/>
              </a:rPr>
              <a:t>Efektyvus bendravimas ir empatija nėra vienpusis procesas, kai viena šalis stengiasi suprasti kitą, bet abipusė sąveika.</a:t>
            </a:r>
          </a:p>
          <a:p>
            <a:pPr algn="l">
              <a:lnSpc>
                <a:spcPts val="4200"/>
              </a:lnSpc>
              <a:spcBef>
                <a:spcPct val="0"/>
              </a:spcBef>
            </a:pPr>
            <a:endParaRPr lang="en-US" sz="3000">
              <a:solidFill>
                <a:srgbClr val="000000"/>
              </a:solidFill>
              <a:latin typeface="Atkinson Hyperlegible"/>
              <a:ea typeface="Atkinson Hyperlegible"/>
              <a:cs typeface="Atkinson Hyperlegible"/>
              <a:sym typeface="Atkinson Hyperlegible"/>
            </a:endParaRPr>
          </a:p>
          <a:p>
            <a:pPr algn="l">
              <a:lnSpc>
                <a:spcPts val="4200"/>
              </a:lnSpc>
              <a:spcBef>
                <a:spcPct val="0"/>
              </a:spcBef>
            </a:pPr>
            <a:r>
              <a:rPr lang="en-US" sz="3000" b="1">
                <a:solidFill>
                  <a:srgbClr val="000000"/>
                </a:solidFill>
                <a:latin typeface="Atkinson Hyperlegible Bold"/>
                <a:ea typeface="Atkinson Hyperlegible Bold"/>
                <a:cs typeface="Atkinson Hyperlegible Bold"/>
                <a:sym typeface="Atkinson Hyperlegible Bold"/>
              </a:rPr>
              <a:t>Dvigubos empatijos problema</a:t>
            </a:r>
          </a:p>
          <a:p>
            <a:pPr algn="l">
              <a:lnSpc>
                <a:spcPts val="4200"/>
              </a:lnSpc>
              <a:spcBef>
                <a:spcPct val="0"/>
              </a:spcBef>
            </a:pPr>
            <a:r>
              <a:rPr lang="en-US" sz="3000">
                <a:solidFill>
                  <a:srgbClr val="000000"/>
                </a:solidFill>
                <a:latin typeface="Atkinson Hyperlegible"/>
                <a:ea typeface="Atkinson Hyperlegible"/>
                <a:cs typeface="Atkinson Hyperlegible"/>
                <a:sym typeface="Atkinson Hyperlegible"/>
              </a:rPr>
              <a:t>Nesusipratimai ir bendravimo sunkumai nėra vien žmonių, turinčių sutrikimų, "empatijos trūkumo" rezultatas. Neurotipiški asmenys dažnai nesupranta asmenų, turinčių sutrikimų, būdo bendrauti ir reaguoti, kas sukuria abipusį nesupratimą.</a:t>
            </a:r>
          </a:p>
          <a:p>
            <a:pPr algn="l">
              <a:lnSpc>
                <a:spcPts val="4200"/>
              </a:lnSpc>
              <a:spcBef>
                <a:spcPct val="0"/>
              </a:spcBef>
            </a:pPr>
            <a:endParaRPr lang="en-US" sz="3000">
              <a:solidFill>
                <a:srgbClr val="000000"/>
              </a:solidFill>
              <a:latin typeface="Atkinson Hyperlegible"/>
              <a:ea typeface="Atkinson Hyperlegible"/>
              <a:cs typeface="Atkinson Hyperlegible"/>
              <a:sym typeface="Atkinson Hyperlegible"/>
            </a:endParaRPr>
          </a:p>
          <a:p>
            <a:pPr algn="l">
              <a:lnSpc>
                <a:spcPts val="4200"/>
              </a:lnSpc>
              <a:spcBef>
                <a:spcPct val="0"/>
              </a:spcBef>
            </a:pPr>
            <a:r>
              <a:rPr lang="en-US" sz="3000">
                <a:solidFill>
                  <a:srgbClr val="000000"/>
                </a:solidFill>
                <a:latin typeface="Atkinson Hyperlegible"/>
                <a:ea typeface="Atkinson Hyperlegible"/>
                <a:cs typeface="Atkinson Hyperlegible"/>
                <a:sym typeface="Atkinson Hyperlegible"/>
              </a:rPr>
              <a:t>Kaip man sunku suprasti kitokį asmenį, taip ir jam sunku suprasti mane.</a:t>
            </a:r>
          </a:p>
        </p:txBody>
      </p:sp>
      <p:sp>
        <p:nvSpPr>
          <p:cNvPr id="4" name="TextBox 4"/>
          <p:cNvSpPr txBox="1"/>
          <p:nvPr/>
        </p:nvSpPr>
        <p:spPr>
          <a:xfrm rot="-5400000">
            <a:off x="-1955218" y="4754244"/>
            <a:ext cx="6574897" cy="778511"/>
          </a:xfrm>
          <a:prstGeom prst="rect">
            <a:avLst/>
          </a:prstGeom>
        </p:spPr>
        <p:txBody>
          <a:bodyPr lIns="0" tIns="0" rIns="0" bIns="0" rtlCol="0" anchor="t">
            <a:spAutoFit/>
          </a:bodyPr>
          <a:lstStyle/>
          <a:p>
            <a:pPr algn="ctr">
              <a:lnSpc>
                <a:spcPts val="6439"/>
              </a:lnSpc>
            </a:pPr>
            <a:r>
              <a:rPr lang="en-US" sz="4599">
                <a:solidFill>
                  <a:srgbClr val="000000"/>
                </a:solidFill>
                <a:latin typeface="Atkinson Hyperlegible"/>
                <a:ea typeface="Atkinson Hyperlegible"/>
                <a:cs typeface="Atkinson Hyperlegible"/>
                <a:sym typeface="Atkinson Hyperlegible"/>
              </a:rPr>
              <a:t>ASMENS LYGMENIU</a:t>
            </a:r>
          </a:p>
        </p:txBody>
      </p:sp>
      <p:sp>
        <p:nvSpPr>
          <p:cNvPr id="5" name="TextBox 5"/>
          <p:cNvSpPr txBox="1"/>
          <p:nvPr/>
        </p:nvSpPr>
        <p:spPr>
          <a:xfrm>
            <a:off x="13005674" y="8909051"/>
            <a:ext cx="4345186" cy="349249"/>
          </a:xfrm>
          <a:prstGeom prst="rect">
            <a:avLst/>
          </a:prstGeom>
        </p:spPr>
        <p:txBody>
          <a:bodyPr lIns="0" tIns="0" rIns="0" bIns="0" rtlCol="0" anchor="t">
            <a:spAutoFit/>
          </a:bodyPr>
          <a:lstStyle/>
          <a:p>
            <a:pPr algn="ctr">
              <a:lnSpc>
                <a:spcPts val="2800"/>
              </a:lnSpc>
            </a:pPr>
            <a:r>
              <a:rPr lang="en-US" sz="2000">
                <a:solidFill>
                  <a:srgbClr val="000000"/>
                </a:solidFill>
                <a:latin typeface="Atkinson Hyperlegible"/>
                <a:ea typeface="Atkinson Hyperlegible"/>
                <a:cs typeface="Atkinson Hyperlegible"/>
                <a:sym typeface="Atkinson Hyperlegible"/>
              </a:rPr>
              <a:t>(Milton ir kt., 2022; Camus ir kt., 2022) </a:t>
            </a:r>
          </a:p>
        </p:txBody>
      </p:sp>
      <p:grpSp>
        <p:nvGrpSpPr>
          <p:cNvPr id="6" name="Group 6"/>
          <p:cNvGrpSpPr/>
          <p:nvPr/>
        </p:nvGrpSpPr>
        <p:grpSpPr>
          <a:xfrm>
            <a:off x="1375093" y="581048"/>
            <a:ext cx="8390439" cy="895303"/>
            <a:chOff x="0" y="0"/>
            <a:chExt cx="2209828" cy="235800"/>
          </a:xfrm>
        </p:grpSpPr>
        <p:sp>
          <p:nvSpPr>
            <p:cNvPr id="7" name="Freeform 7"/>
            <p:cNvSpPr/>
            <p:nvPr/>
          </p:nvSpPr>
          <p:spPr>
            <a:xfrm>
              <a:off x="0" y="0"/>
              <a:ext cx="2209828" cy="235800"/>
            </a:xfrm>
            <a:custGeom>
              <a:avLst/>
              <a:gdLst/>
              <a:ahLst/>
              <a:cxnLst/>
              <a:rect l="l" t="t" r="r" b="b"/>
              <a:pathLst>
                <a:path w="2209828" h="235800">
                  <a:moveTo>
                    <a:pt x="47058" y="0"/>
                  </a:moveTo>
                  <a:lnTo>
                    <a:pt x="2162770" y="0"/>
                  </a:lnTo>
                  <a:cubicBezTo>
                    <a:pt x="2175250" y="0"/>
                    <a:pt x="2187219" y="4958"/>
                    <a:pt x="2196044" y="13783"/>
                  </a:cubicBezTo>
                  <a:cubicBezTo>
                    <a:pt x="2204870" y="22608"/>
                    <a:pt x="2209828" y="34577"/>
                    <a:pt x="2209828" y="47058"/>
                  </a:cubicBezTo>
                  <a:lnTo>
                    <a:pt x="2209828" y="188742"/>
                  </a:lnTo>
                  <a:cubicBezTo>
                    <a:pt x="2209828" y="201223"/>
                    <a:pt x="2204870" y="213192"/>
                    <a:pt x="2196044" y="222017"/>
                  </a:cubicBezTo>
                  <a:cubicBezTo>
                    <a:pt x="2187219" y="230842"/>
                    <a:pt x="2175250" y="235800"/>
                    <a:pt x="2162770" y="235800"/>
                  </a:cubicBezTo>
                  <a:lnTo>
                    <a:pt x="47058" y="235800"/>
                  </a:lnTo>
                  <a:cubicBezTo>
                    <a:pt x="34577" y="235800"/>
                    <a:pt x="22608" y="230842"/>
                    <a:pt x="13783" y="222017"/>
                  </a:cubicBezTo>
                  <a:cubicBezTo>
                    <a:pt x="4958" y="213192"/>
                    <a:pt x="0" y="201223"/>
                    <a:pt x="0" y="188742"/>
                  </a:cubicBezTo>
                  <a:lnTo>
                    <a:pt x="0" y="47058"/>
                  </a:lnTo>
                  <a:cubicBezTo>
                    <a:pt x="0" y="34577"/>
                    <a:pt x="4958" y="22608"/>
                    <a:pt x="13783" y="13783"/>
                  </a:cubicBezTo>
                  <a:cubicBezTo>
                    <a:pt x="22608" y="4958"/>
                    <a:pt x="34577" y="0"/>
                    <a:pt x="47058" y="0"/>
                  </a:cubicBezTo>
                  <a:close/>
                </a:path>
              </a:pathLst>
            </a:custGeom>
            <a:solidFill>
              <a:srgbClr val="203D69"/>
            </a:solidFill>
          </p:spPr>
          <p:txBody>
            <a:bodyPr/>
            <a:lstStyle/>
            <a:p>
              <a:endParaRPr lang="lt-LT"/>
            </a:p>
          </p:txBody>
        </p:sp>
        <p:sp>
          <p:nvSpPr>
            <p:cNvPr id="8" name="TextBox 8"/>
            <p:cNvSpPr txBox="1"/>
            <p:nvPr/>
          </p:nvSpPr>
          <p:spPr>
            <a:xfrm>
              <a:off x="0" y="-28575"/>
              <a:ext cx="2209828" cy="264375"/>
            </a:xfrm>
            <a:prstGeom prst="rect">
              <a:avLst/>
            </a:prstGeom>
          </p:spPr>
          <p:txBody>
            <a:bodyPr lIns="50800" tIns="50800" rIns="50800" bIns="50800" rtlCol="0" anchor="ctr"/>
            <a:lstStyle/>
            <a:p>
              <a:pPr algn="ctr">
                <a:lnSpc>
                  <a:spcPts val="2380"/>
                </a:lnSpc>
              </a:pPr>
              <a:endParaRPr/>
            </a:p>
          </p:txBody>
        </p:sp>
      </p:grpSp>
      <p:sp>
        <p:nvSpPr>
          <p:cNvPr id="9" name="TextBox 9"/>
          <p:cNvSpPr txBox="1"/>
          <p:nvPr/>
        </p:nvSpPr>
        <p:spPr>
          <a:xfrm>
            <a:off x="946527" y="733426"/>
            <a:ext cx="9247571" cy="523874"/>
          </a:xfrm>
          <a:prstGeom prst="rect">
            <a:avLst/>
          </a:prstGeom>
        </p:spPr>
        <p:txBody>
          <a:bodyPr lIns="0" tIns="0" rIns="0" bIns="0" rtlCol="0" anchor="t">
            <a:spAutoFit/>
          </a:bodyPr>
          <a:lstStyle/>
          <a:p>
            <a:pPr algn="ctr">
              <a:lnSpc>
                <a:spcPts val="4200"/>
              </a:lnSpc>
            </a:pPr>
            <a:r>
              <a:rPr lang="en-US" sz="3000" b="1">
                <a:solidFill>
                  <a:srgbClr val="FCFCFD"/>
                </a:solidFill>
                <a:latin typeface="Atkinson Hyperlegible Bold"/>
                <a:ea typeface="Atkinson Hyperlegible Bold"/>
                <a:cs typeface="Atkinson Hyperlegible Bold"/>
                <a:sym typeface="Atkinson Hyperlegible Bold"/>
              </a:rPr>
              <a:t>Formuojant teigiamas nuostatas svarbu...</a:t>
            </a:r>
          </a:p>
        </p:txBody>
      </p:sp>
      <p:sp>
        <p:nvSpPr>
          <p:cNvPr id="10" name="Rectangle 1">
            <a:extLst>
              <a:ext uri="{FF2B5EF4-FFF2-40B4-BE49-F238E27FC236}">
                <a16:creationId xmlns:a16="http://schemas.microsoft.com/office/drawing/2014/main" id="{913D73C1-7A2B-F52E-C004-68EDF095B57E}"/>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t-LT"/>
          </a:p>
        </p:txBody>
      </p:sp>
      <p:pic>
        <p:nvPicPr>
          <p:cNvPr id="12" name="Paveikslėlis 11">
            <a:extLst>
              <a:ext uri="{FF2B5EF4-FFF2-40B4-BE49-F238E27FC236}">
                <a16:creationId xmlns:a16="http://schemas.microsoft.com/office/drawing/2014/main" id="{515C2719-FAA0-4707-907E-F75626788D26}"/>
              </a:ext>
            </a:extLst>
          </p:cNvPr>
          <p:cNvPicPr>
            <a:picLocks noChangeAspect="1"/>
          </p:cNvPicPr>
          <p:nvPr/>
        </p:nvPicPr>
        <p:blipFill>
          <a:blip r:embed="rId3"/>
          <a:stretch>
            <a:fillRect/>
          </a:stretch>
        </p:blipFill>
        <p:spPr>
          <a:xfrm>
            <a:off x="13005674" y="733426"/>
            <a:ext cx="4520452" cy="429235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516636" y="744112"/>
            <a:ext cx="7076683" cy="2777598"/>
          </a:xfrm>
          <a:custGeom>
            <a:avLst/>
            <a:gdLst/>
            <a:ahLst/>
            <a:cxnLst/>
            <a:rect l="l" t="t" r="r" b="b"/>
            <a:pathLst>
              <a:path w="7076683" h="2777598">
                <a:moveTo>
                  <a:pt x="0" y="0"/>
                </a:moveTo>
                <a:lnTo>
                  <a:pt x="7076683" y="0"/>
                </a:lnTo>
                <a:lnTo>
                  <a:pt x="7076683" y="2777598"/>
                </a:lnTo>
                <a:lnTo>
                  <a:pt x="0" y="2777598"/>
                </a:lnTo>
                <a:lnTo>
                  <a:pt x="0" y="0"/>
                </a:lnTo>
                <a:close/>
              </a:path>
            </a:pathLst>
          </a:custGeom>
          <a:blipFill>
            <a:blip r:embed="rId2"/>
            <a:stretch>
              <a:fillRect/>
            </a:stretch>
          </a:blipFill>
        </p:spPr>
        <p:txBody>
          <a:bodyPr/>
          <a:lstStyle/>
          <a:p>
            <a:endParaRPr lang="lt-LT"/>
          </a:p>
        </p:txBody>
      </p:sp>
      <p:sp>
        <p:nvSpPr>
          <p:cNvPr id="3" name="TextBox 3"/>
          <p:cNvSpPr txBox="1"/>
          <p:nvPr/>
        </p:nvSpPr>
        <p:spPr>
          <a:xfrm>
            <a:off x="516636" y="6705804"/>
            <a:ext cx="16743700" cy="1967230"/>
          </a:xfrm>
          <a:prstGeom prst="rect">
            <a:avLst/>
          </a:prstGeom>
        </p:spPr>
        <p:txBody>
          <a:bodyPr lIns="0" tIns="0" rIns="0" bIns="0" rtlCol="0" anchor="t">
            <a:spAutoFit/>
          </a:bodyPr>
          <a:lstStyle/>
          <a:p>
            <a:pPr algn="l">
              <a:lnSpc>
                <a:spcPts val="3920"/>
              </a:lnSpc>
              <a:spcBef>
                <a:spcPct val="0"/>
              </a:spcBef>
            </a:pPr>
            <a:r>
              <a:rPr lang="lt-LT" sz="2800" noProof="0" dirty="0">
                <a:solidFill>
                  <a:srgbClr val="002060"/>
                </a:solidFill>
                <a:latin typeface="Atkinson Hyperlegible" pitchFamily="2" charset="0"/>
                <a:ea typeface="Atkinson Hyperlegible"/>
                <a:cs typeface="Atkinson Hyperlegible"/>
                <a:sym typeface="Atkinson Hyperlegible"/>
              </a:rPr>
              <a:t>Tyrimas </a:t>
            </a:r>
            <a:r>
              <a:rPr lang="lt-LT" sz="2800" b="1" noProof="0" dirty="0">
                <a:solidFill>
                  <a:srgbClr val="002060"/>
                </a:solidFill>
                <a:latin typeface="Atkinson Hyperlegible" pitchFamily="2" charset="0"/>
                <a:ea typeface="Atkinson Hyperlegible Bold"/>
                <a:cs typeface="Atkinson Hyperlegible Bold"/>
                <a:sym typeface="Atkinson Hyperlegible Bold"/>
              </a:rPr>
              <a:t>atskleidė</a:t>
            </a:r>
            <a:r>
              <a:rPr lang="lt-LT" sz="2800" noProof="0" dirty="0">
                <a:solidFill>
                  <a:srgbClr val="002060"/>
                </a:solidFill>
                <a:latin typeface="Atkinson Hyperlegible" pitchFamily="2" charset="0"/>
                <a:ea typeface="Atkinson Hyperlegible"/>
                <a:cs typeface="Atkinson Hyperlegible"/>
                <a:sym typeface="Atkinson Hyperlegible"/>
              </a:rPr>
              <a:t>, kad mokytojai darbe susidūrė su tam tikrais iššūkiais: įtraukiojo ugdymo įgyvendinimas buvo sudėtingas, nes individualizuoto mokymosi, mokinių gerovės, </a:t>
            </a:r>
            <a:r>
              <a:rPr lang="lt-LT" sz="2800" noProof="0" dirty="0" err="1">
                <a:solidFill>
                  <a:srgbClr val="002060"/>
                </a:solidFill>
                <a:latin typeface="Atkinson Hyperlegible" pitchFamily="2" charset="0"/>
                <a:ea typeface="Atkinson Hyperlegible"/>
                <a:cs typeface="Atkinson Hyperlegible"/>
                <a:sym typeface="Atkinson Hyperlegible"/>
              </a:rPr>
              <a:t>daugiaprofesinio</a:t>
            </a:r>
            <a:r>
              <a:rPr lang="lt-LT" sz="2800" noProof="0" dirty="0">
                <a:solidFill>
                  <a:srgbClr val="002060"/>
                </a:solidFill>
                <a:latin typeface="Atkinson Hyperlegible" pitchFamily="2" charset="0"/>
                <a:ea typeface="Atkinson Hyperlegible"/>
                <a:cs typeface="Atkinson Hyperlegible"/>
                <a:sym typeface="Atkinson Hyperlegible"/>
              </a:rPr>
              <a:t> požiūrio į mokymą ir dialogo su tėvais idėjos </a:t>
            </a:r>
            <a:r>
              <a:rPr lang="lt-LT" sz="2800" b="1" i="1" noProof="0" dirty="0">
                <a:solidFill>
                  <a:srgbClr val="002060"/>
                </a:solidFill>
                <a:latin typeface="Atkinson Hyperlegible" pitchFamily="2" charset="0"/>
                <a:ea typeface="Atkinson Hyperlegible Bold Italics"/>
                <a:cs typeface="Atkinson Hyperlegible Bold Italics"/>
                <a:sym typeface="Atkinson Hyperlegible Bold Italics"/>
              </a:rPr>
              <a:t>negalėjo būti realizuotos tradiciniais mokytojų taikomais metodais ir ribotomis žiniomis</a:t>
            </a:r>
            <a:r>
              <a:rPr lang="lt-LT" sz="2800" noProof="0" dirty="0">
                <a:solidFill>
                  <a:srgbClr val="002060"/>
                </a:solidFill>
                <a:latin typeface="Atkinson Hyperlegible" pitchFamily="2" charset="0"/>
                <a:ea typeface="Atkinson Hyperlegible"/>
                <a:cs typeface="Atkinson Hyperlegible"/>
                <a:sym typeface="Atkinson Hyperlegible"/>
              </a:rPr>
              <a:t> apie mokinių, turinčių specialiųjų ugdymosi poreikių, ugdymą.</a:t>
            </a:r>
          </a:p>
        </p:txBody>
      </p:sp>
      <p:sp>
        <p:nvSpPr>
          <p:cNvPr id="4" name="TextBox 4"/>
          <p:cNvSpPr txBox="1"/>
          <p:nvPr/>
        </p:nvSpPr>
        <p:spPr>
          <a:xfrm>
            <a:off x="516636" y="3636010"/>
            <a:ext cx="7418059" cy="2957830"/>
          </a:xfrm>
          <a:prstGeom prst="rect">
            <a:avLst/>
          </a:prstGeom>
        </p:spPr>
        <p:txBody>
          <a:bodyPr lIns="0" tIns="0" rIns="0" bIns="0" rtlCol="0" anchor="t">
            <a:spAutoFit/>
          </a:bodyPr>
          <a:lstStyle/>
          <a:p>
            <a:pPr algn="l">
              <a:lnSpc>
                <a:spcPts val="3920"/>
              </a:lnSpc>
            </a:pPr>
            <a:r>
              <a:rPr lang="en-US" sz="2800" b="1">
                <a:solidFill>
                  <a:srgbClr val="000000"/>
                </a:solidFill>
                <a:latin typeface="Atkinson Hyperlegible Bold"/>
                <a:ea typeface="Atkinson Hyperlegible Bold"/>
                <a:cs typeface="Atkinson Hyperlegible Bold"/>
                <a:sym typeface="Atkinson Hyperlegible Bold"/>
              </a:rPr>
              <a:t>Temos</a:t>
            </a:r>
            <a:r>
              <a:rPr lang="en-US" sz="2800">
                <a:solidFill>
                  <a:srgbClr val="000000"/>
                </a:solidFill>
                <a:latin typeface="Atkinson Hyperlegible"/>
                <a:ea typeface="Atkinson Hyperlegible"/>
                <a:cs typeface="Atkinson Hyperlegible"/>
                <a:sym typeface="Atkinson Hyperlegible"/>
              </a:rPr>
              <a:t>:</a:t>
            </a:r>
          </a:p>
          <a:p>
            <a:pPr algn="l">
              <a:lnSpc>
                <a:spcPts val="3920"/>
              </a:lnSpc>
              <a:spcBef>
                <a:spcPct val="0"/>
              </a:spcBef>
            </a:pPr>
            <a:r>
              <a:rPr lang="en-US" sz="2800">
                <a:solidFill>
                  <a:srgbClr val="000000"/>
                </a:solidFill>
                <a:latin typeface="Atkinson Hyperlegible"/>
                <a:ea typeface="Atkinson Hyperlegible"/>
                <a:cs typeface="Atkinson Hyperlegible"/>
                <a:sym typeface="Atkinson Hyperlegible"/>
              </a:rPr>
              <a:t>Ugdymo diferencijavimas ir mokymosi proceso individualizavimas; </a:t>
            </a:r>
          </a:p>
          <a:p>
            <a:pPr algn="l">
              <a:lnSpc>
                <a:spcPts val="3920"/>
              </a:lnSpc>
              <a:spcBef>
                <a:spcPct val="0"/>
              </a:spcBef>
            </a:pPr>
            <a:r>
              <a:rPr lang="en-US" sz="2800">
                <a:solidFill>
                  <a:srgbClr val="000000"/>
                </a:solidFill>
                <a:latin typeface="Atkinson Hyperlegible"/>
                <a:ea typeface="Atkinson Hyperlegible"/>
                <a:cs typeface="Atkinson Hyperlegible"/>
                <a:sym typeface="Atkinson Hyperlegible"/>
              </a:rPr>
              <a:t>Mokinių gerovė ugdymo(si) procese; </a:t>
            </a:r>
          </a:p>
          <a:p>
            <a:pPr algn="l">
              <a:lnSpc>
                <a:spcPts val="3920"/>
              </a:lnSpc>
              <a:spcBef>
                <a:spcPct val="0"/>
              </a:spcBef>
            </a:pPr>
            <a:r>
              <a:rPr lang="en-US" sz="2800">
                <a:solidFill>
                  <a:srgbClr val="000000"/>
                </a:solidFill>
                <a:latin typeface="Atkinson Hyperlegible"/>
                <a:ea typeface="Atkinson Hyperlegible"/>
                <a:cs typeface="Atkinson Hyperlegible"/>
                <a:sym typeface="Atkinson Hyperlegible"/>
              </a:rPr>
              <a:t>Daugiaprofesinis komandinis darbas; </a:t>
            </a:r>
          </a:p>
          <a:p>
            <a:pPr algn="l">
              <a:lnSpc>
                <a:spcPts val="3920"/>
              </a:lnSpc>
              <a:spcBef>
                <a:spcPct val="0"/>
              </a:spcBef>
            </a:pPr>
            <a:r>
              <a:rPr lang="en-US" sz="2800">
                <a:solidFill>
                  <a:srgbClr val="000000"/>
                </a:solidFill>
                <a:latin typeface="Atkinson Hyperlegible"/>
                <a:ea typeface="Atkinson Hyperlegible"/>
                <a:cs typeface="Atkinson Hyperlegible"/>
                <a:sym typeface="Atkinson Hyperlegible"/>
              </a:rPr>
              <a:t>Tėvų ir mokytojų dialogas.</a:t>
            </a:r>
          </a:p>
        </p:txBody>
      </p:sp>
      <p:sp>
        <p:nvSpPr>
          <p:cNvPr id="5" name="TextBox 5"/>
          <p:cNvSpPr txBox="1"/>
          <p:nvPr/>
        </p:nvSpPr>
        <p:spPr>
          <a:xfrm>
            <a:off x="8534400" y="3214960"/>
            <a:ext cx="8515563" cy="1967230"/>
          </a:xfrm>
          <a:prstGeom prst="rect">
            <a:avLst/>
          </a:prstGeom>
        </p:spPr>
        <p:txBody>
          <a:bodyPr lIns="0" tIns="0" rIns="0" bIns="0" rtlCol="0" anchor="t">
            <a:spAutoFit/>
          </a:bodyPr>
          <a:lstStyle/>
          <a:p>
            <a:pPr algn="l">
              <a:lnSpc>
                <a:spcPts val="3920"/>
              </a:lnSpc>
              <a:spcBef>
                <a:spcPct val="0"/>
              </a:spcBef>
            </a:pPr>
            <a:r>
              <a:rPr lang="en-US" sz="2800" b="1">
                <a:solidFill>
                  <a:srgbClr val="000000"/>
                </a:solidFill>
                <a:latin typeface="Atkinson Hyperlegible Bold"/>
                <a:ea typeface="Atkinson Hyperlegible Bold"/>
                <a:cs typeface="Atkinson Hyperlegible Bold"/>
                <a:sym typeface="Atkinson Hyperlegible Bold"/>
              </a:rPr>
              <a:t>Tyrimo dalyviai:</a:t>
            </a:r>
            <a:r>
              <a:rPr lang="en-US" sz="2800">
                <a:solidFill>
                  <a:srgbClr val="000000"/>
                </a:solidFill>
                <a:latin typeface="Atkinson Hyperlegible"/>
                <a:ea typeface="Atkinson Hyperlegible"/>
                <a:cs typeface="Atkinson Hyperlegible"/>
                <a:sym typeface="Atkinson Hyperlegible"/>
              </a:rPr>
              <a:t> 86 įvairiose Lietuvos miestų ir rajonų mokyklose, įvairiose bendrojo ugdymo pakopose dirbantys mokytojai, turintys vyr. mokytojo arba mokytojo metodininko kvalifikacinę kategoriją.</a:t>
            </a:r>
          </a:p>
        </p:txBody>
      </p:sp>
      <p:sp>
        <p:nvSpPr>
          <p:cNvPr id="6" name="TextBox 6"/>
          <p:cNvSpPr txBox="1"/>
          <p:nvPr/>
        </p:nvSpPr>
        <p:spPr>
          <a:xfrm>
            <a:off x="8534400" y="623471"/>
            <a:ext cx="8290560" cy="2462530"/>
          </a:xfrm>
          <a:prstGeom prst="rect">
            <a:avLst/>
          </a:prstGeom>
        </p:spPr>
        <p:txBody>
          <a:bodyPr lIns="0" tIns="0" rIns="0" bIns="0" rtlCol="0" anchor="t">
            <a:spAutoFit/>
          </a:bodyPr>
          <a:lstStyle/>
          <a:p>
            <a:pPr algn="l">
              <a:lnSpc>
                <a:spcPts val="3920"/>
              </a:lnSpc>
              <a:spcBef>
                <a:spcPct val="0"/>
              </a:spcBef>
            </a:pPr>
            <a:r>
              <a:rPr lang="en-US" sz="2800" b="1">
                <a:solidFill>
                  <a:srgbClr val="000000"/>
                </a:solidFill>
                <a:latin typeface="Atkinson Hyperlegible Bold"/>
                <a:ea typeface="Atkinson Hyperlegible Bold"/>
                <a:cs typeface="Atkinson Hyperlegible Bold"/>
                <a:sym typeface="Atkinson Hyperlegible Bold"/>
              </a:rPr>
              <a:t>Tyrimo tikslas</a:t>
            </a:r>
            <a:r>
              <a:rPr lang="en-US" sz="2800">
                <a:solidFill>
                  <a:srgbClr val="000000"/>
                </a:solidFill>
                <a:latin typeface="Atkinson Hyperlegible"/>
                <a:ea typeface="Atkinson Hyperlegible"/>
                <a:cs typeface="Atkinson Hyperlegible"/>
                <a:sym typeface="Atkinson Hyperlegible"/>
              </a:rPr>
              <a:t> buvo išanalizuoti pradinių ir dalykų mokytojų patiriamus iššūkius įgyvendinant įtrauktį Lietuvos bendrojo ugdymo mokyklose ir nustatyti, kokių profesinių kompetencijų reikia sėkmingai įtraukties praktikai.</a:t>
            </a:r>
          </a:p>
        </p:txBody>
      </p:sp>
      <p:sp>
        <p:nvSpPr>
          <p:cNvPr id="7" name="TextBox 7"/>
          <p:cNvSpPr txBox="1"/>
          <p:nvPr/>
        </p:nvSpPr>
        <p:spPr>
          <a:xfrm>
            <a:off x="516636" y="9411208"/>
            <a:ext cx="17076420" cy="727709"/>
          </a:xfrm>
          <a:prstGeom prst="rect">
            <a:avLst/>
          </a:prstGeom>
        </p:spPr>
        <p:txBody>
          <a:bodyPr lIns="0" tIns="0" rIns="0" bIns="0" rtlCol="0" anchor="t">
            <a:spAutoFit/>
          </a:bodyPr>
          <a:lstStyle/>
          <a:p>
            <a:pPr algn="r">
              <a:lnSpc>
                <a:spcPts val="2940"/>
              </a:lnSpc>
            </a:pPr>
            <a:r>
              <a:rPr lang="en-US" sz="2100">
                <a:solidFill>
                  <a:srgbClr val="000000"/>
                </a:solidFill>
                <a:latin typeface="Atkinson Hyperlegible"/>
                <a:ea typeface="Atkinson Hyperlegible"/>
                <a:cs typeface="Atkinson Hyperlegible"/>
                <a:sym typeface="Atkinson Hyperlegible"/>
              </a:rPr>
              <a:t>Lakkala, S. (2019). „Inkliuzinio ugdymo įgyvendinimas Lietuvoje: kokie pagrindiniai iššūkiai pagal mokytojų patirtį?“, Acta Paedagogica Vilnensia , 43, p. 37–56. doi: </a:t>
            </a:r>
            <a:r>
              <a:rPr lang="en-US" sz="2100" u="sng">
                <a:solidFill>
                  <a:srgbClr val="000000"/>
                </a:solidFill>
                <a:latin typeface="Atkinson Hyperlegible"/>
                <a:ea typeface="Atkinson Hyperlegible"/>
                <a:cs typeface="Atkinson Hyperlegible"/>
                <a:sym typeface="Atkinson Hyperlegible"/>
                <a:hlinkClick r:id="rId3" tooltip="https://doi.org/10.15388/ActPaed.43.3"/>
              </a:rPr>
              <a:t>10.15388 / ActPaed.43.3</a:t>
            </a:r>
            <a:r>
              <a:rPr lang="en-US" sz="2100">
                <a:solidFill>
                  <a:srgbClr val="000000"/>
                </a:solidFill>
                <a:latin typeface="Atkinson Hyperlegible"/>
                <a:ea typeface="Atkinson Hyperlegible"/>
                <a:cs typeface="Atkinson Hyperlegible"/>
                <a:sym typeface="Atkinson Hyperlegible"/>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837748" y="1965824"/>
            <a:ext cx="13211171" cy="7486152"/>
          </a:xfrm>
          <a:prstGeom prst="rect">
            <a:avLst/>
          </a:prstGeom>
        </p:spPr>
        <p:txBody>
          <a:bodyPr wrap="square" lIns="0" tIns="0" rIns="0" bIns="0" rtlCol="0" anchor="t">
            <a:spAutoFit/>
          </a:bodyPr>
          <a:lstStyle/>
          <a:p>
            <a:pPr marL="824229" lvl="1" indent="-457200" algn="l">
              <a:lnSpc>
                <a:spcPct val="120000"/>
              </a:lnSpc>
              <a:buFont typeface="Wingdings" panose="05000000000000000000" pitchFamily="2" charset="2"/>
              <a:buChar char="ü"/>
            </a:pPr>
            <a:r>
              <a:rPr lang="lt-LT" sz="3399" noProof="0" dirty="0">
                <a:solidFill>
                  <a:srgbClr val="000000"/>
                </a:solidFill>
                <a:latin typeface="Atkinson Hyperlegible"/>
                <a:ea typeface="Atkinson Hyperlegible"/>
                <a:cs typeface="Atkinson Hyperlegible"/>
                <a:sym typeface="Atkinson Hyperlegible"/>
              </a:rPr>
              <a:t>Suprasti, kad ugdyti įtraukiąją klasę - tai reiškia “sulaužyti” daugelį įprastų klasės rutinų, “išeiti” iš tradicinės pamokos</a:t>
            </a:r>
            <a:r>
              <a:rPr lang="lt-LT" sz="3399" dirty="0">
                <a:solidFill>
                  <a:srgbClr val="000000"/>
                </a:solidFill>
                <a:latin typeface="Atkinson Hyperlegible"/>
                <a:ea typeface="Atkinson Hyperlegible"/>
                <a:cs typeface="Atkinson Hyperlegible"/>
                <a:sym typeface="Atkinson Hyperlegible"/>
              </a:rPr>
              <a:t> rėmų</a:t>
            </a:r>
            <a:r>
              <a:rPr lang="en-US" sz="3399" dirty="0">
                <a:solidFill>
                  <a:srgbClr val="000000"/>
                </a:solidFill>
                <a:latin typeface="Atkinson Hyperlegible"/>
                <a:ea typeface="Atkinson Hyperlegible"/>
                <a:cs typeface="Atkinson Hyperlegible"/>
                <a:sym typeface="Atkinson Hyperlegible"/>
              </a:rPr>
              <a:t>.</a:t>
            </a:r>
          </a:p>
          <a:p>
            <a:pPr marL="824229" lvl="1" indent="-457200" algn="l">
              <a:lnSpc>
                <a:spcPct val="120000"/>
              </a:lnSpc>
              <a:buFont typeface="Wingdings" panose="05000000000000000000" pitchFamily="2" charset="2"/>
              <a:buChar char="ü"/>
            </a:pPr>
            <a:r>
              <a:rPr lang="lt-LT" sz="3399" noProof="0" dirty="0">
                <a:solidFill>
                  <a:srgbClr val="000000"/>
                </a:solidFill>
                <a:latin typeface="Atkinson Hyperlegible"/>
                <a:ea typeface="Atkinson Hyperlegible"/>
                <a:cs typeface="Atkinson Hyperlegible"/>
                <a:sym typeface="Atkinson Hyperlegible"/>
              </a:rPr>
              <a:t>Priimti specialistų pagalbą, nepriimti pagalbos kaip kritikos</a:t>
            </a:r>
            <a:r>
              <a:rPr lang="en-US" sz="3399" dirty="0">
                <a:solidFill>
                  <a:srgbClr val="000000"/>
                </a:solidFill>
                <a:latin typeface="Atkinson Hyperlegible"/>
                <a:ea typeface="Atkinson Hyperlegible"/>
                <a:cs typeface="Atkinson Hyperlegible"/>
                <a:sym typeface="Atkinson Hyperlegible"/>
              </a:rPr>
              <a:t>.</a:t>
            </a:r>
          </a:p>
          <a:p>
            <a:pPr marL="824229" lvl="1" indent="-457200" algn="l">
              <a:lnSpc>
                <a:spcPct val="120000"/>
              </a:lnSpc>
              <a:buFont typeface="Wingdings" panose="05000000000000000000" pitchFamily="2" charset="2"/>
              <a:buChar char="ü"/>
            </a:pPr>
            <a:r>
              <a:rPr lang="lt-LT" sz="3399" noProof="0" dirty="0">
                <a:solidFill>
                  <a:srgbClr val="000000"/>
                </a:solidFill>
                <a:latin typeface="Atkinson Hyperlegible"/>
                <a:ea typeface="Atkinson Hyperlegible"/>
                <a:cs typeface="Atkinson Hyperlegible"/>
                <a:sym typeface="Atkinson Hyperlegible"/>
              </a:rPr>
              <a:t>Būti atviram sau, pripažinti savo nežinojimą (vadinasi, išmoksiu</a:t>
            </a:r>
            <a:r>
              <a:rPr lang="en-US" sz="3399" dirty="0">
                <a:solidFill>
                  <a:srgbClr val="000000"/>
                </a:solidFill>
                <a:latin typeface="Atkinson Hyperlegible"/>
                <a:ea typeface="Atkinson Hyperlegible"/>
                <a:cs typeface="Atkinson Hyperlegible"/>
                <a:sym typeface="Atkinson Hyperlegible"/>
              </a:rPr>
              <a:t>).</a:t>
            </a:r>
          </a:p>
          <a:p>
            <a:pPr marL="824229" lvl="1" indent="-457200" algn="l">
              <a:lnSpc>
                <a:spcPct val="120000"/>
              </a:lnSpc>
              <a:buFont typeface="Wingdings" panose="05000000000000000000" pitchFamily="2" charset="2"/>
              <a:buChar char="ü"/>
            </a:pPr>
            <a:r>
              <a:rPr lang="lt-LT" sz="3399" noProof="0" dirty="0">
                <a:solidFill>
                  <a:srgbClr val="000000"/>
                </a:solidFill>
                <a:latin typeface="Atkinson Hyperlegible"/>
                <a:ea typeface="Atkinson Hyperlegible"/>
                <a:cs typeface="Atkinson Hyperlegible"/>
                <a:sym typeface="Atkinson Hyperlegible"/>
              </a:rPr>
              <a:t>Mokytojas - ir mokinio nuostatų formuotojas</a:t>
            </a:r>
            <a:r>
              <a:rPr lang="en-US" sz="3399" dirty="0">
                <a:solidFill>
                  <a:srgbClr val="000000"/>
                </a:solidFill>
                <a:latin typeface="Atkinson Hyperlegible"/>
                <a:ea typeface="Atkinson Hyperlegible"/>
                <a:cs typeface="Atkinson Hyperlegible"/>
                <a:sym typeface="Atkinson Hyperlegible"/>
              </a:rPr>
              <a:t>.</a:t>
            </a:r>
          </a:p>
          <a:p>
            <a:pPr marL="457200" indent="-457200" algn="l">
              <a:lnSpc>
                <a:spcPct val="120000"/>
              </a:lnSpc>
              <a:buFont typeface="Wingdings" panose="05000000000000000000" pitchFamily="2" charset="2"/>
              <a:buChar char="ü"/>
            </a:pPr>
            <a:endParaRPr lang="en-US" sz="3399" dirty="0">
              <a:solidFill>
                <a:srgbClr val="000000"/>
              </a:solidFill>
              <a:latin typeface="Atkinson Hyperlegible"/>
              <a:ea typeface="Atkinson Hyperlegible"/>
              <a:cs typeface="Atkinson Hyperlegible"/>
              <a:sym typeface="Atkinson Hyperlegible"/>
            </a:endParaRPr>
          </a:p>
          <a:p>
            <a:pPr marL="813435" lvl="1" indent="-457200" algn="l">
              <a:lnSpc>
                <a:spcPct val="120000"/>
              </a:lnSpc>
              <a:buFont typeface="Wingdings" panose="05000000000000000000" pitchFamily="2" charset="2"/>
              <a:buChar char="ü"/>
            </a:pPr>
            <a:r>
              <a:rPr lang="lt-LT" sz="3400" b="1" noProof="0" dirty="0">
                <a:solidFill>
                  <a:srgbClr val="002060"/>
                </a:solidFill>
                <a:latin typeface="Atkinson Hyperlegible"/>
                <a:ea typeface="Atkinson Hyperlegible"/>
                <a:cs typeface="Atkinson Hyperlegible"/>
                <a:sym typeface="Atkinson Hyperlegible"/>
              </a:rPr>
              <a:t>Nuolatinis bendravimas ir darbas su specialiųjų ugdymosi poreikių mokiniais </a:t>
            </a:r>
            <a:r>
              <a:rPr lang="lt-LT" sz="3400" noProof="0" dirty="0">
                <a:solidFill>
                  <a:srgbClr val="000000"/>
                </a:solidFill>
                <a:latin typeface="Atkinson Hyperlegible"/>
                <a:ea typeface="Atkinson Hyperlegible"/>
                <a:cs typeface="Atkinson Hyperlegible"/>
                <a:sym typeface="Atkinson Hyperlegible"/>
              </a:rPr>
              <a:t>ir jų ugdymas yra galingiausias būdas keisti neigiamas nuostatas, nes tik per </a:t>
            </a:r>
            <a:r>
              <a:rPr lang="lt-LT" sz="3400" b="1" noProof="0" dirty="0">
                <a:solidFill>
                  <a:srgbClr val="002060"/>
                </a:solidFill>
                <a:latin typeface="Atkinson Hyperlegible"/>
                <a:ea typeface="Atkinson Hyperlegible"/>
                <a:cs typeface="Atkinson Hyperlegible"/>
                <a:sym typeface="Atkinson Hyperlegible"/>
              </a:rPr>
              <a:t>tiesioginę patirtį</a:t>
            </a:r>
            <a:r>
              <a:rPr lang="lt-LT" sz="3400" noProof="0" dirty="0">
                <a:solidFill>
                  <a:srgbClr val="000000"/>
                </a:solidFill>
                <a:latin typeface="Atkinson Hyperlegible"/>
                <a:ea typeface="Atkinson Hyperlegible"/>
                <a:cs typeface="Atkinson Hyperlegible"/>
                <a:sym typeface="Atkinson Hyperlegible"/>
              </a:rPr>
              <a:t>, supratimą ir empatiją galime iš tiesų suvokti jų gebėjimus, poreikius ir vertę visuomenėje</a:t>
            </a:r>
            <a:r>
              <a:rPr lang="en-US" sz="3400" dirty="0">
                <a:solidFill>
                  <a:srgbClr val="000000"/>
                </a:solidFill>
                <a:latin typeface="Atkinson Hyperlegible"/>
                <a:ea typeface="Atkinson Hyperlegible"/>
                <a:cs typeface="Atkinson Hyperlegible"/>
                <a:sym typeface="Atkinson Hyperlegible"/>
              </a:rPr>
              <a:t>.</a:t>
            </a:r>
          </a:p>
          <a:p>
            <a:pPr algn="l">
              <a:lnSpc>
                <a:spcPts val="4759"/>
              </a:lnSpc>
            </a:pPr>
            <a:endParaRPr lang="en-US" sz="3300" dirty="0">
              <a:solidFill>
                <a:srgbClr val="000000"/>
              </a:solidFill>
              <a:latin typeface="Atkinson Hyperlegible"/>
              <a:ea typeface="Atkinson Hyperlegible"/>
              <a:cs typeface="Atkinson Hyperlegible"/>
              <a:sym typeface="Atkinson Hyperlegible"/>
            </a:endParaRPr>
          </a:p>
        </p:txBody>
      </p:sp>
      <p:grpSp>
        <p:nvGrpSpPr>
          <p:cNvPr id="3" name="Group 3"/>
          <p:cNvGrpSpPr/>
          <p:nvPr/>
        </p:nvGrpSpPr>
        <p:grpSpPr>
          <a:xfrm>
            <a:off x="1028700" y="809648"/>
            <a:ext cx="8390439" cy="895303"/>
            <a:chOff x="0" y="0"/>
            <a:chExt cx="2209828" cy="235800"/>
          </a:xfrm>
        </p:grpSpPr>
        <p:sp>
          <p:nvSpPr>
            <p:cNvPr id="4" name="Freeform 4"/>
            <p:cNvSpPr/>
            <p:nvPr/>
          </p:nvSpPr>
          <p:spPr>
            <a:xfrm>
              <a:off x="0" y="0"/>
              <a:ext cx="2209828" cy="235800"/>
            </a:xfrm>
            <a:custGeom>
              <a:avLst/>
              <a:gdLst/>
              <a:ahLst/>
              <a:cxnLst/>
              <a:rect l="l" t="t" r="r" b="b"/>
              <a:pathLst>
                <a:path w="2209828" h="235800">
                  <a:moveTo>
                    <a:pt x="47058" y="0"/>
                  </a:moveTo>
                  <a:lnTo>
                    <a:pt x="2162770" y="0"/>
                  </a:lnTo>
                  <a:cubicBezTo>
                    <a:pt x="2175250" y="0"/>
                    <a:pt x="2187219" y="4958"/>
                    <a:pt x="2196044" y="13783"/>
                  </a:cubicBezTo>
                  <a:cubicBezTo>
                    <a:pt x="2204870" y="22608"/>
                    <a:pt x="2209828" y="34577"/>
                    <a:pt x="2209828" y="47058"/>
                  </a:cubicBezTo>
                  <a:lnTo>
                    <a:pt x="2209828" y="188742"/>
                  </a:lnTo>
                  <a:cubicBezTo>
                    <a:pt x="2209828" y="201223"/>
                    <a:pt x="2204870" y="213192"/>
                    <a:pt x="2196044" y="222017"/>
                  </a:cubicBezTo>
                  <a:cubicBezTo>
                    <a:pt x="2187219" y="230842"/>
                    <a:pt x="2175250" y="235800"/>
                    <a:pt x="2162770" y="235800"/>
                  </a:cubicBezTo>
                  <a:lnTo>
                    <a:pt x="47058" y="235800"/>
                  </a:lnTo>
                  <a:cubicBezTo>
                    <a:pt x="34577" y="235800"/>
                    <a:pt x="22608" y="230842"/>
                    <a:pt x="13783" y="222017"/>
                  </a:cubicBezTo>
                  <a:cubicBezTo>
                    <a:pt x="4958" y="213192"/>
                    <a:pt x="0" y="201223"/>
                    <a:pt x="0" y="188742"/>
                  </a:cubicBezTo>
                  <a:lnTo>
                    <a:pt x="0" y="47058"/>
                  </a:lnTo>
                  <a:cubicBezTo>
                    <a:pt x="0" y="34577"/>
                    <a:pt x="4958" y="22608"/>
                    <a:pt x="13783" y="13783"/>
                  </a:cubicBezTo>
                  <a:cubicBezTo>
                    <a:pt x="22608" y="4958"/>
                    <a:pt x="34577" y="0"/>
                    <a:pt x="47058" y="0"/>
                  </a:cubicBezTo>
                  <a:close/>
                </a:path>
              </a:pathLst>
            </a:custGeom>
            <a:solidFill>
              <a:srgbClr val="203D69"/>
            </a:solidFill>
          </p:spPr>
          <p:txBody>
            <a:bodyPr/>
            <a:lstStyle/>
            <a:p>
              <a:endParaRPr lang="lt-LT"/>
            </a:p>
          </p:txBody>
        </p:sp>
        <p:sp>
          <p:nvSpPr>
            <p:cNvPr id="5" name="TextBox 5"/>
            <p:cNvSpPr txBox="1"/>
            <p:nvPr/>
          </p:nvSpPr>
          <p:spPr>
            <a:xfrm>
              <a:off x="0" y="-28575"/>
              <a:ext cx="2209828" cy="264375"/>
            </a:xfrm>
            <a:prstGeom prst="rect">
              <a:avLst/>
            </a:prstGeom>
          </p:spPr>
          <p:txBody>
            <a:bodyPr lIns="50800" tIns="50800" rIns="50800" bIns="50800" rtlCol="0" anchor="ctr"/>
            <a:lstStyle/>
            <a:p>
              <a:pPr algn="ctr">
                <a:lnSpc>
                  <a:spcPts val="2380"/>
                </a:lnSpc>
              </a:pPr>
              <a:endParaRPr/>
            </a:p>
          </p:txBody>
        </p:sp>
      </p:grpSp>
      <p:sp>
        <p:nvSpPr>
          <p:cNvPr id="6" name="Freeform 6"/>
          <p:cNvSpPr/>
          <p:nvPr/>
        </p:nvSpPr>
        <p:spPr>
          <a:xfrm>
            <a:off x="14239870" y="1489363"/>
            <a:ext cx="2904034" cy="3048854"/>
          </a:xfrm>
          <a:custGeom>
            <a:avLst/>
            <a:gdLst/>
            <a:ahLst/>
            <a:cxnLst/>
            <a:rect l="l" t="t" r="r" b="b"/>
            <a:pathLst>
              <a:path w="2904034" h="3048854">
                <a:moveTo>
                  <a:pt x="0" y="0"/>
                </a:moveTo>
                <a:lnTo>
                  <a:pt x="2904034" y="0"/>
                </a:lnTo>
                <a:lnTo>
                  <a:pt x="2904034" y="3048855"/>
                </a:lnTo>
                <a:lnTo>
                  <a:pt x="0" y="3048855"/>
                </a:lnTo>
                <a:lnTo>
                  <a:pt x="0" y="0"/>
                </a:lnTo>
                <a:close/>
              </a:path>
            </a:pathLst>
          </a:custGeom>
          <a:blipFill>
            <a:blip r:embed="rId2"/>
            <a:stretch>
              <a:fillRect/>
            </a:stretch>
          </a:blipFill>
        </p:spPr>
        <p:txBody>
          <a:bodyPr/>
          <a:lstStyle/>
          <a:p>
            <a:endParaRPr lang="lt-LT"/>
          </a:p>
        </p:txBody>
      </p:sp>
      <p:sp>
        <p:nvSpPr>
          <p:cNvPr id="7" name="Freeform 7"/>
          <p:cNvSpPr/>
          <p:nvPr/>
        </p:nvSpPr>
        <p:spPr>
          <a:xfrm>
            <a:off x="14527224" y="5698509"/>
            <a:ext cx="2616680" cy="3314783"/>
          </a:xfrm>
          <a:custGeom>
            <a:avLst/>
            <a:gdLst/>
            <a:ahLst/>
            <a:cxnLst/>
            <a:rect l="l" t="t" r="r" b="b"/>
            <a:pathLst>
              <a:path w="2923028" h="3695783">
                <a:moveTo>
                  <a:pt x="0" y="0"/>
                </a:moveTo>
                <a:lnTo>
                  <a:pt x="2923029" y="0"/>
                </a:lnTo>
                <a:lnTo>
                  <a:pt x="2923029" y="3695783"/>
                </a:lnTo>
                <a:lnTo>
                  <a:pt x="0" y="3695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t-LT"/>
          </a:p>
        </p:txBody>
      </p:sp>
      <p:sp>
        <p:nvSpPr>
          <p:cNvPr id="8" name="TextBox 8"/>
          <p:cNvSpPr txBox="1"/>
          <p:nvPr/>
        </p:nvSpPr>
        <p:spPr>
          <a:xfrm>
            <a:off x="657229" y="962025"/>
            <a:ext cx="9247571" cy="523874"/>
          </a:xfrm>
          <a:prstGeom prst="rect">
            <a:avLst/>
          </a:prstGeom>
        </p:spPr>
        <p:txBody>
          <a:bodyPr lIns="0" tIns="0" rIns="0" bIns="0" rtlCol="0" anchor="t">
            <a:spAutoFit/>
          </a:bodyPr>
          <a:lstStyle/>
          <a:p>
            <a:pPr algn="ctr">
              <a:lnSpc>
                <a:spcPts val="4200"/>
              </a:lnSpc>
            </a:pPr>
            <a:r>
              <a:rPr lang="en-US" sz="3000" b="1">
                <a:solidFill>
                  <a:srgbClr val="FCFCFD"/>
                </a:solidFill>
                <a:latin typeface="Atkinson Hyperlegible Bold"/>
                <a:ea typeface="Atkinson Hyperlegible Bold"/>
                <a:cs typeface="Atkinson Hyperlegible Bold"/>
                <a:sym typeface="Atkinson Hyperlegible Bold"/>
              </a:rPr>
              <a:t>Formuojant teigiamas nuostatas svarbu...</a:t>
            </a:r>
          </a:p>
        </p:txBody>
      </p:sp>
      <p:sp>
        <p:nvSpPr>
          <p:cNvPr id="9" name="TextBox 9"/>
          <p:cNvSpPr txBox="1"/>
          <p:nvPr/>
        </p:nvSpPr>
        <p:spPr>
          <a:xfrm>
            <a:off x="13245346" y="9264290"/>
            <a:ext cx="4013954" cy="349249"/>
          </a:xfrm>
          <a:prstGeom prst="rect">
            <a:avLst/>
          </a:prstGeom>
        </p:spPr>
        <p:txBody>
          <a:bodyPr lIns="0" tIns="0" rIns="0" bIns="0" rtlCol="0" anchor="t">
            <a:spAutoFit/>
          </a:bodyPr>
          <a:lstStyle/>
          <a:p>
            <a:pPr algn="ctr">
              <a:lnSpc>
                <a:spcPts val="2800"/>
              </a:lnSpc>
            </a:pPr>
            <a:r>
              <a:rPr lang="en-US" sz="2000">
                <a:solidFill>
                  <a:srgbClr val="000000"/>
                </a:solidFill>
                <a:latin typeface="Atkinson Hyperlegible"/>
                <a:ea typeface="Atkinson Hyperlegible"/>
                <a:cs typeface="Atkinson Hyperlegible"/>
                <a:sym typeface="Atkinson Hyperlegible"/>
              </a:rPr>
              <a:t>(You Gyoung, 2021; Ferreira, 2022)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417792" y="1050100"/>
            <a:ext cx="1546828" cy="3172307"/>
          </a:xfrm>
          <a:custGeom>
            <a:avLst/>
            <a:gdLst/>
            <a:ahLst/>
            <a:cxnLst/>
            <a:rect l="l" t="t" r="r" b="b"/>
            <a:pathLst>
              <a:path w="1546828" h="3172307">
                <a:moveTo>
                  <a:pt x="0" y="0"/>
                </a:moveTo>
                <a:lnTo>
                  <a:pt x="1546828" y="0"/>
                </a:lnTo>
                <a:lnTo>
                  <a:pt x="1546828" y="3172307"/>
                </a:lnTo>
                <a:lnTo>
                  <a:pt x="0" y="3172307"/>
                </a:lnTo>
                <a:lnTo>
                  <a:pt x="0" y="0"/>
                </a:lnTo>
                <a:close/>
              </a:path>
            </a:pathLst>
          </a:custGeom>
          <a:blipFill>
            <a:blip r:embed="rId2"/>
            <a:stretch>
              <a:fillRect/>
            </a:stretch>
          </a:blipFill>
        </p:spPr>
        <p:txBody>
          <a:bodyPr/>
          <a:lstStyle/>
          <a:p>
            <a:endParaRPr lang="lt-LT"/>
          </a:p>
        </p:txBody>
      </p:sp>
      <p:sp>
        <p:nvSpPr>
          <p:cNvPr id="3" name="Freeform 3"/>
          <p:cNvSpPr/>
          <p:nvPr/>
        </p:nvSpPr>
        <p:spPr>
          <a:xfrm>
            <a:off x="14907097" y="4222406"/>
            <a:ext cx="1926221" cy="2667483"/>
          </a:xfrm>
          <a:custGeom>
            <a:avLst/>
            <a:gdLst/>
            <a:ahLst/>
            <a:cxnLst/>
            <a:rect l="l" t="t" r="r" b="b"/>
            <a:pathLst>
              <a:path w="1926222" h="2806510">
                <a:moveTo>
                  <a:pt x="0" y="0"/>
                </a:moveTo>
                <a:lnTo>
                  <a:pt x="1926222" y="0"/>
                </a:lnTo>
                <a:lnTo>
                  <a:pt x="1926222" y="2806510"/>
                </a:lnTo>
                <a:lnTo>
                  <a:pt x="0" y="2806510"/>
                </a:lnTo>
                <a:lnTo>
                  <a:pt x="0" y="0"/>
                </a:lnTo>
                <a:close/>
              </a:path>
            </a:pathLst>
          </a:custGeom>
          <a:blipFill>
            <a:blip r:embed="rId3"/>
            <a:stretch>
              <a:fillRect/>
            </a:stretch>
          </a:blipFill>
        </p:spPr>
        <p:txBody>
          <a:bodyPr/>
          <a:lstStyle/>
          <a:p>
            <a:endParaRPr lang="lt-LT"/>
          </a:p>
        </p:txBody>
      </p:sp>
      <p:sp>
        <p:nvSpPr>
          <p:cNvPr id="4" name="Freeform 4"/>
          <p:cNvSpPr/>
          <p:nvPr/>
        </p:nvSpPr>
        <p:spPr>
          <a:xfrm>
            <a:off x="2436262" y="6889889"/>
            <a:ext cx="1926221" cy="2978730"/>
          </a:xfrm>
          <a:custGeom>
            <a:avLst/>
            <a:gdLst/>
            <a:ahLst/>
            <a:cxnLst/>
            <a:rect l="l" t="t" r="r" b="b"/>
            <a:pathLst>
              <a:path w="2051883" h="3225593">
                <a:moveTo>
                  <a:pt x="0" y="0"/>
                </a:moveTo>
                <a:lnTo>
                  <a:pt x="2051883" y="0"/>
                </a:lnTo>
                <a:lnTo>
                  <a:pt x="2051883" y="3225594"/>
                </a:lnTo>
                <a:lnTo>
                  <a:pt x="0" y="3225594"/>
                </a:lnTo>
                <a:lnTo>
                  <a:pt x="0" y="0"/>
                </a:lnTo>
                <a:close/>
              </a:path>
            </a:pathLst>
          </a:custGeom>
          <a:blipFill>
            <a:blip r:embed="rId4"/>
            <a:stretch>
              <a:fillRect/>
            </a:stretch>
          </a:blipFill>
        </p:spPr>
        <p:txBody>
          <a:bodyPr/>
          <a:lstStyle/>
          <a:p>
            <a:endParaRPr lang="lt-LT"/>
          </a:p>
        </p:txBody>
      </p:sp>
      <p:sp>
        <p:nvSpPr>
          <p:cNvPr id="5" name="TextBox 5"/>
          <p:cNvSpPr txBox="1"/>
          <p:nvPr/>
        </p:nvSpPr>
        <p:spPr>
          <a:xfrm>
            <a:off x="4191000" y="1392880"/>
            <a:ext cx="12417887" cy="1641475"/>
          </a:xfrm>
          <a:prstGeom prst="rect">
            <a:avLst/>
          </a:prstGeom>
        </p:spPr>
        <p:txBody>
          <a:bodyPr wrap="square" lIns="0" tIns="0" rIns="0" bIns="0" rtlCol="0" anchor="t">
            <a:spAutoFit/>
          </a:bodyPr>
          <a:lstStyle/>
          <a:p>
            <a:pPr algn="l">
              <a:lnSpc>
                <a:spcPts val="3220"/>
              </a:lnSpc>
              <a:spcBef>
                <a:spcPct val="0"/>
              </a:spcBef>
            </a:pPr>
            <a:r>
              <a:rPr lang="lt-LT" sz="2800" b="1" dirty="0">
                <a:latin typeface="Atkinson Hyperlegible" pitchFamily="2" charset="0"/>
              </a:rPr>
              <a:t>Nikita Marija </a:t>
            </a:r>
            <a:r>
              <a:rPr lang="lt-LT" sz="2800" b="1" dirty="0" err="1">
                <a:latin typeface="Atkinson Hyperlegible" pitchFamily="2" charset="0"/>
              </a:rPr>
              <a:t>Šalugaitė</a:t>
            </a:r>
            <a:r>
              <a:rPr lang="lt-LT" sz="2800" b="1" dirty="0">
                <a:latin typeface="Atkinson Hyperlegible" pitchFamily="2" charset="0"/>
              </a:rPr>
              <a:t> </a:t>
            </a:r>
            <a:r>
              <a:rPr lang="lt-LT" sz="2800" dirty="0">
                <a:latin typeface="Atkinson Hyperlegible" pitchFamily="2" charset="0"/>
              </a:rPr>
              <a:t>– 17-metė lietuvė su Dauno sindromu, influencere ir gimnastikos čempionė. Jos „Instagram“ paskyrą seka per 10 200 žmonių. Nikita laužo stereotipus, įkvepia kitus ir siekia parodyti, kad žmonės su Dauno sindromu gali gyventi pilnavertį gyvenimą (77.lt)</a:t>
            </a:r>
            <a:endParaRPr lang="en-US" sz="2500" dirty="0">
              <a:solidFill>
                <a:srgbClr val="000000"/>
              </a:solidFill>
              <a:latin typeface="Atkinson Hyperlegible" pitchFamily="2" charset="0"/>
              <a:ea typeface="Atkinson Hyperlegible"/>
              <a:cs typeface="Atkinson Hyperlegible"/>
              <a:sym typeface="Atkinson Hyperlegible"/>
            </a:endParaRPr>
          </a:p>
        </p:txBody>
      </p:sp>
      <p:sp>
        <p:nvSpPr>
          <p:cNvPr id="6" name="TextBox 6"/>
          <p:cNvSpPr txBox="1"/>
          <p:nvPr/>
        </p:nvSpPr>
        <p:spPr>
          <a:xfrm>
            <a:off x="2417792" y="4482122"/>
            <a:ext cx="12288808" cy="1641475"/>
          </a:xfrm>
          <a:prstGeom prst="rect">
            <a:avLst/>
          </a:prstGeom>
        </p:spPr>
        <p:txBody>
          <a:bodyPr wrap="square" lIns="0" tIns="0" rIns="0" bIns="0" rtlCol="0" anchor="t">
            <a:spAutoFit/>
          </a:bodyPr>
          <a:lstStyle/>
          <a:p>
            <a:pPr algn="l">
              <a:lnSpc>
                <a:spcPts val="3220"/>
              </a:lnSpc>
              <a:spcBef>
                <a:spcPct val="0"/>
              </a:spcBef>
            </a:pPr>
            <a:r>
              <a:rPr lang="lt-LT" sz="2800" b="1" noProof="0" dirty="0">
                <a:solidFill>
                  <a:srgbClr val="000000"/>
                </a:solidFill>
                <a:latin typeface="Atkinson Hyperlegible"/>
                <a:ea typeface="Atkinson Hyperlegible"/>
                <a:cs typeface="Atkinson Hyperlegible"/>
                <a:sym typeface="Atkinson Hyperlegible"/>
              </a:rPr>
              <a:t>Tomas</a:t>
            </a:r>
            <a:r>
              <a:rPr lang="lt-LT" sz="2800" noProof="0" dirty="0">
                <a:solidFill>
                  <a:srgbClr val="000000"/>
                </a:solidFill>
                <a:latin typeface="Atkinson Hyperlegible"/>
                <a:ea typeface="Atkinson Hyperlegible"/>
                <a:cs typeface="Atkinson Hyperlegible"/>
                <a:sym typeface="Atkinson Hyperlegible"/>
              </a:rPr>
              <a:t>, 26 metų vyras su Aspergerio sindromu, nepaisant vaikystės iššūkių, sąmoningai ugdė save, kad prisitaikytų prie visuomenės. Dirba tarptautinėje bendrovėje, turi šeimą ir skaito paskaitas apie autizmą, siekdamas padėti kitiems (15min.lt)</a:t>
            </a:r>
          </a:p>
        </p:txBody>
      </p:sp>
      <p:sp>
        <p:nvSpPr>
          <p:cNvPr id="7" name="TextBox 7"/>
          <p:cNvSpPr txBox="1"/>
          <p:nvPr/>
        </p:nvSpPr>
        <p:spPr>
          <a:xfrm>
            <a:off x="4814855" y="7668813"/>
            <a:ext cx="12018463" cy="2032031"/>
          </a:xfrm>
          <a:prstGeom prst="rect">
            <a:avLst/>
          </a:prstGeom>
        </p:spPr>
        <p:txBody>
          <a:bodyPr wrap="square" lIns="0" tIns="0" rIns="0" bIns="0" rtlCol="0" anchor="t">
            <a:spAutoFit/>
          </a:bodyPr>
          <a:lstStyle/>
          <a:p>
            <a:pPr algn="l">
              <a:lnSpc>
                <a:spcPts val="3220"/>
              </a:lnSpc>
              <a:spcBef>
                <a:spcPct val="0"/>
              </a:spcBef>
            </a:pPr>
            <a:r>
              <a:rPr lang="en-US" sz="2800" b="1" dirty="0">
                <a:solidFill>
                  <a:srgbClr val="000000"/>
                </a:solidFill>
                <a:latin typeface="Atkinson Hyperlegible"/>
                <a:ea typeface="Atkinson Hyperlegible"/>
                <a:cs typeface="Atkinson Hyperlegible"/>
                <a:sym typeface="Atkinson Hyperlegible"/>
              </a:rPr>
              <a:t>Carly Fleischmann </a:t>
            </a:r>
            <a:r>
              <a:rPr lang="en-US" sz="2800" dirty="0">
                <a:solidFill>
                  <a:srgbClr val="000000"/>
                </a:solidFill>
                <a:latin typeface="Atkinson Hyperlegible"/>
                <a:ea typeface="Atkinson Hyperlegible"/>
                <a:cs typeface="Atkinson Hyperlegible"/>
                <a:sym typeface="Atkinson Hyperlegible"/>
              </a:rPr>
              <a:t>– </a:t>
            </a:r>
            <a:r>
              <a:rPr lang="lt-LT" sz="2800" noProof="0" dirty="0">
                <a:solidFill>
                  <a:srgbClr val="000000"/>
                </a:solidFill>
                <a:latin typeface="Atkinson Hyperlegible"/>
                <a:ea typeface="Atkinson Hyperlegible"/>
                <a:cs typeface="Atkinson Hyperlegible"/>
                <a:sym typeface="Atkinson Hyperlegible"/>
              </a:rPr>
              <a:t>kanadietė, kuriai diagnozuotas sunkus autizmas ir </a:t>
            </a:r>
            <a:r>
              <a:rPr lang="lt-LT" sz="2800" noProof="0" dirty="0" err="1">
                <a:solidFill>
                  <a:srgbClr val="000000"/>
                </a:solidFill>
                <a:latin typeface="Atkinson Hyperlegible"/>
                <a:ea typeface="Atkinson Hyperlegible"/>
                <a:cs typeface="Atkinson Hyperlegible"/>
                <a:sym typeface="Atkinson Hyperlegible"/>
              </a:rPr>
              <a:t>apraksija</a:t>
            </a:r>
            <a:r>
              <a:rPr lang="lt-LT" sz="2800" noProof="0" dirty="0">
                <a:solidFill>
                  <a:srgbClr val="000000"/>
                </a:solidFill>
                <a:latin typeface="Atkinson Hyperlegible"/>
                <a:ea typeface="Atkinson Hyperlegible"/>
                <a:cs typeface="Atkinson Hyperlegible"/>
                <a:sym typeface="Atkinson Hyperlegible"/>
              </a:rPr>
              <a:t>, dėl ko ji negali kalbėti.  Ilgą laiką manyta, kad ji turi ir intelekto sutrikimą. Nepaisant prognozių, ji išmoko komunikuoti rašydama kompiuteriu ir tapo autore, </a:t>
            </a:r>
            <a:r>
              <a:rPr lang="lt-LT" sz="2800" noProof="0" dirty="0" err="1">
                <a:solidFill>
                  <a:srgbClr val="000000"/>
                </a:solidFill>
                <a:latin typeface="Atkinson Hyperlegible"/>
                <a:ea typeface="Atkinson Hyperlegible"/>
                <a:cs typeface="Atkinson Hyperlegible"/>
                <a:sym typeface="Atkinson Hyperlegible"/>
              </a:rPr>
              <a:t>tinklaraštininke</a:t>
            </a:r>
            <a:r>
              <a:rPr lang="lt-LT" sz="2800" noProof="0" dirty="0">
                <a:solidFill>
                  <a:srgbClr val="000000"/>
                </a:solidFill>
                <a:latin typeface="Atkinson Hyperlegible"/>
                <a:ea typeface="Atkinson Hyperlegible"/>
                <a:cs typeface="Atkinson Hyperlegible"/>
                <a:sym typeface="Atkinson Hyperlegible"/>
              </a:rPr>
              <a:t> bei pirmąja nekalbančia pokalbių laidos vedėja</a:t>
            </a:r>
            <a:r>
              <a:rPr lang="lt-LT" sz="2800" dirty="0">
                <a:solidFill>
                  <a:srgbClr val="000000"/>
                </a:solidFill>
                <a:latin typeface="Atkinson Hyperlegible"/>
                <a:ea typeface="Atkinson Hyperlegible"/>
                <a:cs typeface="Atkinson Hyperlegible"/>
                <a:sym typeface="Atkinson Hyperlegible"/>
              </a:rPr>
              <a:t> (</a:t>
            </a:r>
            <a:r>
              <a:rPr lang="lt-LT" sz="2800" dirty="0">
                <a:solidFill>
                  <a:srgbClr val="000000"/>
                </a:solidFill>
                <a:latin typeface="Atkinson Hyperlegible"/>
                <a:ea typeface="Atkinson Hyperlegible"/>
                <a:cs typeface="Atkinson Hyperlegible"/>
                <a:sym typeface="Atkinson Hyperlegible"/>
                <a:hlinkClick r:id="rId5"/>
              </a:rPr>
              <a:t>https://www.youtube.com/@speechlesswithcarlyfleisch2331</a:t>
            </a:r>
            <a:r>
              <a:rPr lang="lt-LT" sz="2800" dirty="0">
                <a:solidFill>
                  <a:srgbClr val="000000"/>
                </a:solidFill>
                <a:latin typeface="Atkinson Hyperlegible"/>
                <a:ea typeface="Atkinson Hyperlegible"/>
                <a:cs typeface="Atkinson Hyperlegible"/>
                <a:sym typeface="Atkinson Hyperlegible"/>
              </a:rPr>
              <a:t>).</a:t>
            </a:r>
            <a:endParaRPr lang="en-US" sz="2800" dirty="0">
              <a:solidFill>
                <a:srgbClr val="000000"/>
              </a:solidFill>
              <a:latin typeface="Atkinson Hyperlegible"/>
              <a:ea typeface="Atkinson Hyperlegible"/>
              <a:cs typeface="Atkinson Hyperlegible"/>
              <a:sym typeface="Atkinson Hyperlegibl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345052"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alphaModFix amt="12000"/>
            </a:blip>
            <a:stretch>
              <a:fillRect/>
            </a:stretch>
          </a:blipFill>
        </p:spPr>
        <p:txBody>
          <a:bodyPr/>
          <a:lstStyle/>
          <a:p>
            <a:endParaRPr lang="lt-LT"/>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6331407" y="0"/>
            <a:ext cx="5814391"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a:effectLst/>
      </p:bgPr>
    </p:bg>
    <p:spTree>
      <p:nvGrpSpPr>
        <p:cNvPr id="1" name="">
          <a:extLst>
            <a:ext uri="{FF2B5EF4-FFF2-40B4-BE49-F238E27FC236}">
              <a16:creationId xmlns:a16="http://schemas.microsoft.com/office/drawing/2014/main" id="{755624AD-DFFE-05D9-5B0D-19F2E0189A2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D97A113-0DF7-257C-F265-E391AD690B66}"/>
              </a:ext>
            </a:extLst>
          </p:cNvPr>
          <p:cNvSpPr txBox="1"/>
          <p:nvPr/>
        </p:nvSpPr>
        <p:spPr>
          <a:xfrm>
            <a:off x="4876800" y="4749482"/>
            <a:ext cx="8534400" cy="788036"/>
          </a:xfrm>
          <a:prstGeom prst="rect">
            <a:avLst/>
          </a:prstGeom>
        </p:spPr>
        <p:txBody>
          <a:bodyPr wrap="square" lIns="0" tIns="0" rIns="0" bIns="0" rtlCol="0" anchor="t">
            <a:spAutoFit/>
          </a:bodyPr>
          <a:lstStyle/>
          <a:p>
            <a:pPr algn="l">
              <a:lnSpc>
                <a:spcPts val="5244"/>
              </a:lnSpc>
            </a:pPr>
            <a:r>
              <a:rPr lang="lt-LT" sz="8000" dirty="0">
                <a:solidFill>
                  <a:srgbClr val="000000"/>
                </a:solidFill>
                <a:latin typeface="Atkinson Hyperlegible" pitchFamily="2" charset="0"/>
                <a:ea typeface="Atkinson Hyperlegible"/>
                <a:cs typeface="Atkinson Hyperlegible"/>
                <a:sym typeface="Atkinson Hyperlegible"/>
              </a:rPr>
              <a:t>Ačiū už dėmesį</a:t>
            </a:r>
            <a:endParaRPr lang="en-US" sz="8000" dirty="0">
              <a:solidFill>
                <a:srgbClr val="000000"/>
              </a:solidFill>
              <a:latin typeface="Atkinson Hyperlegible" pitchFamily="2" charset="0"/>
              <a:ea typeface="Atkinson Hyperlegible"/>
              <a:cs typeface="Atkinson Hyperlegible"/>
              <a:sym typeface="Atkinson Hyperlegible"/>
            </a:endParaRPr>
          </a:p>
        </p:txBody>
      </p:sp>
      <p:sp>
        <p:nvSpPr>
          <p:cNvPr id="3" name="Freeform 2">
            <a:extLst>
              <a:ext uri="{FF2B5EF4-FFF2-40B4-BE49-F238E27FC236}">
                <a16:creationId xmlns:a16="http://schemas.microsoft.com/office/drawing/2014/main" id="{A9CEF523-691E-C47B-7E75-79A81BF7A697}"/>
              </a:ext>
            </a:extLst>
          </p:cNvPr>
          <p:cNvSpPr/>
          <p:nvPr/>
        </p:nvSpPr>
        <p:spPr>
          <a:xfrm>
            <a:off x="4114800" y="701595"/>
            <a:ext cx="9677400" cy="8883809"/>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2000"/>
            </a:blip>
            <a:stretch>
              <a:fillRect/>
            </a:stretch>
          </a:blipFill>
        </p:spPr>
        <p:txBody>
          <a:bodyPr/>
          <a:lstStyle/>
          <a:p>
            <a:endParaRPr lang="lt-LT" dirty="0"/>
          </a:p>
        </p:txBody>
      </p:sp>
      <p:pic>
        <p:nvPicPr>
          <p:cNvPr id="5" name="Grafinis elementas 4" descr="Cherry Blossom outline">
            <a:extLst>
              <a:ext uri="{FF2B5EF4-FFF2-40B4-BE49-F238E27FC236}">
                <a16:creationId xmlns:a16="http://schemas.microsoft.com/office/drawing/2014/main" id="{DE4DDD26-5EDE-CA8A-A36A-576F8AC92F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25200" y="3740309"/>
            <a:ext cx="2667000" cy="2667000"/>
          </a:xfrm>
          <a:prstGeom prst="rect">
            <a:avLst/>
          </a:prstGeom>
        </p:spPr>
      </p:pic>
    </p:spTree>
    <p:extLst>
      <p:ext uri="{BB962C8B-B14F-4D97-AF65-F5344CB8AC3E}">
        <p14:creationId xmlns:p14="http://schemas.microsoft.com/office/powerpoint/2010/main" val="1537442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3849151"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alphaModFix amt="12000"/>
            </a:blip>
            <a:stretch>
              <a:fillRect/>
            </a:stretch>
          </a:blipFill>
        </p:spPr>
        <p:txBody>
          <a:bodyPr/>
          <a:lstStyle/>
          <a:p>
            <a:endParaRPr lang="lt-LT"/>
          </a:p>
        </p:txBody>
      </p:sp>
      <p:sp>
        <p:nvSpPr>
          <p:cNvPr id="3" name="Freeform 3"/>
          <p:cNvSpPr/>
          <p:nvPr/>
        </p:nvSpPr>
        <p:spPr>
          <a:xfrm>
            <a:off x="320086" y="2606789"/>
            <a:ext cx="6360579" cy="5073423"/>
          </a:xfrm>
          <a:custGeom>
            <a:avLst/>
            <a:gdLst/>
            <a:ahLst/>
            <a:cxnLst/>
            <a:rect l="l" t="t" r="r" b="b"/>
            <a:pathLst>
              <a:path w="6360579" h="5073423">
                <a:moveTo>
                  <a:pt x="0" y="0"/>
                </a:moveTo>
                <a:lnTo>
                  <a:pt x="6360579" y="0"/>
                </a:lnTo>
                <a:lnTo>
                  <a:pt x="6360579" y="5073422"/>
                </a:lnTo>
                <a:lnTo>
                  <a:pt x="0" y="5073422"/>
                </a:lnTo>
                <a:lnTo>
                  <a:pt x="0" y="0"/>
                </a:lnTo>
                <a:close/>
              </a:path>
            </a:pathLst>
          </a:custGeom>
          <a:blipFill>
            <a:blip r:embed="rId4"/>
            <a:stretch>
              <a:fillRect l="-6872" r="-6872"/>
            </a:stretch>
          </a:blipFill>
        </p:spPr>
        <p:txBody>
          <a:bodyPr/>
          <a:lstStyle/>
          <a:p>
            <a:endParaRPr lang="lt-LT"/>
          </a:p>
        </p:txBody>
      </p:sp>
      <p:sp>
        <p:nvSpPr>
          <p:cNvPr id="4" name="TextBox 4"/>
          <p:cNvSpPr txBox="1"/>
          <p:nvPr/>
        </p:nvSpPr>
        <p:spPr>
          <a:xfrm>
            <a:off x="7433103" y="1766001"/>
            <a:ext cx="9826197" cy="7800594"/>
          </a:xfrm>
          <a:prstGeom prst="rect">
            <a:avLst/>
          </a:prstGeom>
        </p:spPr>
        <p:txBody>
          <a:bodyPr lIns="0" tIns="0" rIns="0" bIns="0" rtlCol="0" anchor="t">
            <a:spAutoFit/>
          </a:bodyPr>
          <a:lstStyle/>
          <a:p>
            <a:pPr algn="l">
              <a:lnSpc>
                <a:spcPts val="5673"/>
              </a:lnSpc>
            </a:pPr>
            <a:r>
              <a:rPr lang="en-US" sz="3100" dirty="0" err="1">
                <a:solidFill>
                  <a:srgbClr val="000000"/>
                </a:solidFill>
                <a:latin typeface="Atkinson Hyperlegible"/>
                <a:ea typeface="Atkinson Hyperlegible"/>
                <a:cs typeface="Atkinson Hyperlegible"/>
                <a:sym typeface="Atkinson Hyperlegible"/>
              </a:rPr>
              <a:t>Vidiniai</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įsitikinimai</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kurie</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nukreipia</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žmogaus</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elgesį</a:t>
            </a:r>
            <a:r>
              <a:rPr lang="en-US" sz="3100" dirty="0">
                <a:solidFill>
                  <a:srgbClr val="000000"/>
                </a:solidFill>
                <a:latin typeface="Atkinson Hyperlegible"/>
                <a:ea typeface="Atkinson Hyperlegible"/>
                <a:cs typeface="Atkinson Hyperlegible"/>
                <a:sym typeface="Atkinson Hyperlegible"/>
              </a:rPr>
              <a:t> ir </a:t>
            </a:r>
            <a:r>
              <a:rPr lang="en-US" sz="3100" dirty="0" err="1">
                <a:solidFill>
                  <a:srgbClr val="000000"/>
                </a:solidFill>
                <a:latin typeface="Atkinson Hyperlegible"/>
                <a:ea typeface="Atkinson Hyperlegible"/>
                <a:cs typeface="Atkinson Hyperlegible"/>
                <a:sym typeface="Atkinson Hyperlegible"/>
              </a:rPr>
              <a:t>veiksmus</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atspindėdami</a:t>
            </a:r>
            <a:r>
              <a:rPr lang="en-US" sz="3100" dirty="0">
                <a:solidFill>
                  <a:srgbClr val="000000"/>
                </a:solidFill>
                <a:latin typeface="Atkinson Hyperlegible"/>
                <a:ea typeface="Atkinson Hyperlegible"/>
                <a:cs typeface="Atkinson Hyperlegible"/>
                <a:sym typeface="Atkinson Hyperlegible"/>
              </a:rPr>
              <a:t>, kas </a:t>
            </a:r>
            <a:r>
              <a:rPr lang="en-US" sz="3100" dirty="0" err="1">
                <a:solidFill>
                  <a:srgbClr val="000000"/>
                </a:solidFill>
                <a:latin typeface="Atkinson Hyperlegible"/>
                <a:ea typeface="Atkinson Hyperlegible"/>
                <a:cs typeface="Atkinson Hyperlegible"/>
                <a:sym typeface="Atkinson Hyperlegible"/>
              </a:rPr>
              <a:t>yra</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laikoma</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svarbiausia</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ar</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vertingiausia</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gyvenime</a:t>
            </a:r>
            <a:r>
              <a:rPr lang="en-US" sz="3100" dirty="0">
                <a:solidFill>
                  <a:srgbClr val="000000"/>
                </a:solidFill>
                <a:latin typeface="Atkinson Hyperlegible"/>
                <a:ea typeface="Atkinson Hyperlegible"/>
                <a:cs typeface="Atkinson Hyperlegible"/>
                <a:sym typeface="Atkinson Hyperlegible"/>
              </a:rPr>
              <a:t>. </a:t>
            </a:r>
          </a:p>
          <a:p>
            <a:pPr algn="l">
              <a:lnSpc>
                <a:spcPts val="5673"/>
              </a:lnSpc>
            </a:pPr>
            <a:r>
              <a:rPr lang="en-US" sz="3100" dirty="0">
                <a:solidFill>
                  <a:srgbClr val="000000"/>
                </a:solidFill>
                <a:latin typeface="Atkinson Hyperlegible"/>
                <a:ea typeface="Atkinson Hyperlegible"/>
                <a:cs typeface="Atkinson Hyperlegible"/>
                <a:sym typeface="Atkinson Hyperlegible"/>
              </a:rPr>
              <a:t>Jas </a:t>
            </a:r>
            <a:r>
              <a:rPr lang="en-US" sz="3100" dirty="0" err="1">
                <a:solidFill>
                  <a:srgbClr val="000000"/>
                </a:solidFill>
                <a:latin typeface="Atkinson Hyperlegible"/>
                <a:ea typeface="Atkinson Hyperlegible"/>
                <a:cs typeface="Atkinson Hyperlegible"/>
                <a:sym typeface="Atkinson Hyperlegible"/>
              </a:rPr>
              <a:t>sudaro</a:t>
            </a:r>
            <a:r>
              <a:rPr lang="en-US" sz="3100" dirty="0">
                <a:solidFill>
                  <a:srgbClr val="000000"/>
                </a:solidFill>
                <a:latin typeface="Atkinson Hyperlegible"/>
                <a:ea typeface="Atkinson Hyperlegible"/>
                <a:cs typeface="Atkinson Hyperlegible"/>
                <a:sym typeface="Atkinson Hyperlegible"/>
              </a:rPr>
              <a:t> 3 </a:t>
            </a:r>
            <a:r>
              <a:rPr lang="en-US" sz="3100" dirty="0" err="1">
                <a:solidFill>
                  <a:srgbClr val="000000"/>
                </a:solidFill>
                <a:latin typeface="Atkinson Hyperlegible"/>
                <a:ea typeface="Atkinson Hyperlegible"/>
                <a:cs typeface="Atkinson Hyperlegible"/>
                <a:sym typeface="Atkinson Hyperlegible"/>
              </a:rPr>
              <a:t>komponentai</a:t>
            </a:r>
            <a:r>
              <a:rPr lang="en-US" sz="3100" dirty="0">
                <a:solidFill>
                  <a:srgbClr val="000000"/>
                </a:solidFill>
                <a:latin typeface="Atkinson Hyperlegible"/>
                <a:ea typeface="Atkinson Hyperlegible"/>
                <a:cs typeface="Atkinson Hyperlegible"/>
                <a:sym typeface="Atkinson Hyperlegible"/>
              </a:rPr>
              <a:t>: </a:t>
            </a:r>
          </a:p>
          <a:p>
            <a:pPr marL="669291" lvl="1" indent="-334646" algn="l">
              <a:lnSpc>
                <a:spcPts val="5673"/>
              </a:lnSpc>
              <a:buFont typeface="Arial"/>
              <a:buChar char="•"/>
            </a:pPr>
            <a:r>
              <a:rPr lang="en-US" sz="3100" b="1" dirty="0" err="1">
                <a:solidFill>
                  <a:srgbClr val="000000"/>
                </a:solidFill>
                <a:latin typeface="Atkinson Hyperlegible Bold"/>
                <a:ea typeface="Atkinson Hyperlegible Bold"/>
                <a:cs typeface="Atkinson Hyperlegible Bold"/>
                <a:sym typeface="Atkinson Hyperlegible Bold"/>
              </a:rPr>
              <a:t>pažintinis</a:t>
            </a:r>
            <a:r>
              <a:rPr lang="en-US" sz="3100" b="1" dirty="0">
                <a:solidFill>
                  <a:srgbClr val="000000"/>
                </a:solidFill>
                <a:latin typeface="Atkinson Hyperlegible Bold"/>
                <a:ea typeface="Atkinson Hyperlegible Bold"/>
                <a:cs typeface="Atkinson Hyperlegible Bold"/>
                <a:sym typeface="Atkinson Hyperlegible Bold"/>
              </a:rPr>
              <a:t> </a:t>
            </a:r>
            <a:r>
              <a:rPr lang="en-US" sz="3100" dirty="0">
                <a:solidFill>
                  <a:srgbClr val="000000"/>
                </a:solidFill>
                <a:latin typeface="Atkinson Hyperlegible"/>
                <a:ea typeface="Atkinson Hyperlegible"/>
                <a:cs typeface="Atkinson Hyperlegible"/>
                <a:sym typeface="Atkinson Hyperlegible"/>
              </a:rPr>
              <a:t>(</a:t>
            </a:r>
            <a:r>
              <a:rPr lang="en-US" sz="3100" dirty="0" err="1">
                <a:solidFill>
                  <a:srgbClr val="000000"/>
                </a:solidFill>
                <a:latin typeface="Atkinson Hyperlegible"/>
                <a:ea typeface="Atkinson Hyperlegible"/>
                <a:cs typeface="Atkinson Hyperlegible"/>
                <a:sym typeface="Atkinson Hyperlegible"/>
              </a:rPr>
              <a:t>supratimas</a:t>
            </a:r>
            <a:r>
              <a:rPr lang="en-US" sz="3100" dirty="0">
                <a:solidFill>
                  <a:srgbClr val="000000"/>
                </a:solidFill>
                <a:latin typeface="Atkinson Hyperlegible"/>
                <a:ea typeface="Atkinson Hyperlegible"/>
                <a:cs typeface="Atkinson Hyperlegible"/>
                <a:sym typeface="Atkinson Hyperlegible"/>
              </a:rPr>
              <a:t> apie </a:t>
            </a:r>
            <a:r>
              <a:rPr lang="en-US" sz="3100" dirty="0" err="1">
                <a:solidFill>
                  <a:srgbClr val="000000"/>
                </a:solidFill>
                <a:latin typeface="Atkinson Hyperlegible"/>
                <a:ea typeface="Atkinson Hyperlegible"/>
                <a:cs typeface="Atkinson Hyperlegible"/>
                <a:sym typeface="Atkinson Hyperlegible"/>
              </a:rPr>
              <a:t>vertybę</a:t>
            </a:r>
            <a:r>
              <a:rPr lang="en-US" sz="3100" dirty="0">
                <a:solidFill>
                  <a:srgbClr val="000000"/>
                </a:solidFill>
                <a:latin typeface="Atkinson Hyperlegible"/>
                <a:ea typeface="Atkinson Hyperlegible"/>
                <a:cs typeface="Atkinson Hyperlegible"/>
                <a:sym typeface="Atkinson Hyperlegible"/>
              </a:rPr>
              <a:t>), </a:t>
            </a:r>
          </a:p>
          <a:p>
            <a:pPr marL="669291" lvl="1" indent="-334646" algn="l">
              <a:lnSpc>
                <a:spcPts val="5673"/>
              </a:lnSpc>
              <a:buFont typeface="Arial"/>
              <a:buChar char="•"/>
            </a:pPr>
            <a:r>
              <a:rPr lang="en-US" sz="3100" b="1" dirty="0" err="1">
                <a:solidFill>
                  <a:srgbClr val="000000"/>
                </a:solidFill>
                <a:latin typeface="Atkinson Hyperlegible Bold"/>
                <a:ea typeface="Atkinson Hyperlegible Bold"/>
                <a:cs typeface="Atkinson Hyperlegible Bold"/>
                <a:sym typeface="Atkinson Hyperlegible Bold"/>
              </a:rPr>
              <a:t>emocinis</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požiūris</a:t>
            </a:r>
            <a:r>
              <a:rPr lang="en-US" sz="3100" dirty="0">
                <a:solidFill>
                  <a:srgbClr val="000000"/>
                </a:solidFill>
                <a:latin typeface="Atkinson Hyperlegible"/>
                <a:ea typeface="Atkinson Hyperlegible"/>
                <a:cs typeface="Atkinson Hyperlegible"/>
                <a:sym typeface="Atkinson Hyperlegible"/>
              </a:rPr>
              <a:t> į </a:t>
            </a:r>
            <a:r>
              <a:rPr lang="en-US" sz="3100" dirty="0" err="1">
                <a:solidFill>
                  <a:srgbClr val="000000"/>
                </a:solidFill>
                <a:latin typeface="Atkinson Hyperlegible"/>
                <a:ea typeface="Atkinson Hyperlegible"/>
                <a:cs typeface="Atkinson Hyperlegible"/>
                <a:sym typeface="Atkinson Hyperlegible"/>
              </a:rPr>
              <a:t>vertybę</a:t>
            </a:r>
            <a:r>
              <a:rPr lang="en-US" sz="3100" dirty="0">
                <a:solidFill>
                  <a:srgbClr val="000000"/>
                </a:solidFill>
                <a:latin typeface="Atkinson Hyperlegible"/>
                <a:ea typeface="Atkinson Hyperlegible"/>
                <a:cs typeface="Atkinson Hyperlegible"/>
                <a:sym typeface="Atkinson Hyperlegible"/>
              </a:rPr>
              <a:t>)</a:t>
            </a:r>
          </a:p>
          <a:p>
            <a:pPr marL="669291" lvl="1" indent="-334646" algn="l">
              <a:lnSpc>
                <a:spcPts val="5673"/>
              </a:lnSpc>
              <a:buFont typeface="Arial"/>
              <a:buChar char="•"/>
            </a:pPr>
            <a:r>
              <a:rPr lang="en-US" sz="3100" b="1" dirty="0" err="1">
                <a:solidFill>
                  <a:srgbClr val="000000"/>
                </a:solidFill>
                <a:latin typeface="Atkinson Hyperlegible Bold"/>
                <a:ea typeface="Atkinson Hyperlegible Bold"/>
                <a:cs typeface="Atkinson Hyperlegible Bold"/>
                <a:sym typeface="Atkinson Hyperlegible Bold"/>
              </a:rPr>
              <a:t>elgesys</a:t>
            </a:r>
            <a:r>
              <a:rPr lang="en-US" sz="3100" b="1" dirty="0">
                <a:solidFill>
                  <a:srgbClr val="000000"/>
                </a:solidFill>
                <a:latin typeface="Atkinson Hyperlegible Bold"/>
                <a:ea typeface="Atkinson Hyperlegible Bold"/>
                <a:cs typeface="Atkinson Hyperlegible Bold"/>
                <a:sym typeface="Atkinson Hyperlegible Bold"/>
              </a:rPr>
              <a:t> </a:t>
            </a:r>
            <a:r>
              <a:rPr lang="en-US" sz="3100" dirty="0">
                <a:solidFill>
                  <a:srgbClr val="000000"/>
                </a:solidFill>
                <a:latin typeface="Atkinson Hyperlegible"/>
                <a:ea typeface="Atkinson Hyperlegible"/>
                <a:cs typeface="Atkinson Hyperlegible"/>
                <a:sym typeface="Atkinson Hyperlegible"/>
              </a:rPr>
              <a:t>(</a:t>
            </a:r>
            <a:r>
              <a:rPr lang="en-US" sz="3100" dirty="0" err="1">
                <a:solidFill>
                  <a:srgbClr val="000000"/>
                </a:solidFill>
                <a:latin typeface="Atkinson Hyperlegible"/>
                <a:ea typeface="Atkinson Hyperlegible"/>
                <a:cs typeface="Atkinson Hyperlegible"/>
                <a:sym typeface="Atkinson Hyperlegible"/>
              </a:rPr>
              <a:t>veiksmai</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pagal</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vertybę</a:t>
            </a:r>
            <a:r>
              <a:rPr lang="en-US" sz="3100" dirty="0">
                <a:solidFill>
                  <a:srgbClr val="000000"/>
                </a:solidFill>
                <a:latin typeface="Atkinson Hyperlegible"/>
                <a:ea typeface="Atkinson Hyperlegible"/>
                <a:cs typeface="Atkinson Hyperlegible"/>
                <a:sym typeface="Atkinson Hyperlegible"/>
              </a:rPr>
              <a:t>). </a:t>
            </a:r>
          </a:p>
          <a:p>
            <a:pPr algn="l">
              <a:lnSpc>
                <a:spcPts val="5673"/>
              </a:lnSpc>
            </a:pPr>
            <a:r>
              <a:rPr lang="en-US" sz="3100" dirty="0">
                <a:solidFill>
                  <a:srgbClr val="000000"/>
                </a:solidFill>
                <a:latin typeface="Atkinson Hyperlegible"/>
                <a:ea typeface="Atkinson Hyperlegible"/>
                <a:cs typeface="Atkinson Hyperlegible"/>
                <a:sym typeface="Atkinson Hyperlegible"/>
              </a:rPr>
              <a:t>Jos </a:t>
            </a:r>
            <a:r>
              <a:rPr lang="en-US" sz="3100" dirty="0" err="1">
                <a:solidFill>
                  <a:srgbClr val="000000"/>
                </a:solidFill>
                <a:latin typeface="Atkinson Hyperlegible"/>
                <a:ea typeface="Atkinson Hyperlegible"/>
                <a:cs typeface="Atkinson Hyperlegible"/>
                <a:sym typeface="Atkinson Hyperlegible"/>
              </a:rPr>
              <a:t>lemia</a:t>
            </a:r>
            <a:r>
              <a:rPr lang="en-US" sz="3100" dirty="0">
                <a:solidFill>
                  <a:srgbClr val="000000"/>
                </a:solidFill>
                <a:latin typeface="Atkinson Hyperlegible"/>
                <a:ea typeface="Atkinson Hyperlegible"/>
                <a:cs typeface="Atkinson Hyperlegible"/>
                <a:sym typeface="Atkinson Hyperlegible"/>
              </a:rPr>
              <a:t> ne tik </a:t>
            </a:r>
            <a:r>
              <a:rPr lang="en-US" sz="3100" dirty="0" err="1">
                <a:solidFill>
                  <a:srgbClr val="000000"/>
                </a:solidFill>
                <a:latin typeface="Atkinson Hyperlegible"/>
                <a:ea typeface="Atkinson Hyperlegible"/>
                <a:cs typeface="Atkinson Hyperlegible"/>
                <a:sym typeface="Atkinson Hyperlegible"/>
              </a:rPr>
              <a:t>asmens</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sprendimus</a:t>
            </a:r>
            <a:r>
              <a:rPr lang="en-US" sz="3100" dirty="0">
                <a:solidFill>
                  <a:srgbClr val="000000"/>
                </a:solidFill>
                <a:latin typeface="Atkinson Hyperlegible"/>
                <a:ea typeface="Atkinson Hyperlegible"/>
                <a:cs typeface="Atkinson Hyperlegible"/>
                <a:sym typeface="Atkinson Hyperlegible"/>
              </a:rPr>
              <a:t>, bet ir </a:t>
            </a:r>
            <a:r>
              <a:rPr lang="en-US" sz="3100" dirty="0" err="1">
                <a:solidFill>
                  <a:srgbClr val="000000"/>
                </a:solidFill>
                <a:latin typeface="Atkinson Hyperlegible"/>
                <a:ea typeface="Atkinson Hyperlegible"/>
                <a:cs typeface="Atkinson Hyperlegible"/>
                <a:sym typeface="Atkinson Hyperlegible"/>
              </a:rPr>
              <a:t>jų</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sąveiką</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su</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aplinka</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bei</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socialiniais</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santykiais</a:t>
            </a:r>
            <a:r>
              <a:rPr lang="en-US" sz="3100" dirty="0">
                <a:solidFill>
                  <a:srgbClr val="000000"/>
                </a:solidFill>
                <a:latin typeface="Atkinson Hyperlegible"/>
                <a:ea typeface="Atkinson Hyperlegible"/>
                <a:cs typeface="Atkinson Hyperlegible"/>
                <a:sym typeface="Atkinson Hyperlegible"/>
              </a:rPr>
              <a:t> ir </a:t>
            </a:r>
            <a:r>
              <a:rPr lang="en-US" sz="3100" dirty="0" err="1">
                <a:solidFill>
                  <a:srgbClr val="000000"/>
                </a:solidFill>
                <a:latin typeface="Atkinson Hyperlegible"/>
                <a:ea typeface="Atkinson Hyperlegible"/>
                <a:cs typeface="Atkinson Hyperlegible"/>
                <a:sym typeface="Atkinson Hyperlegible"/>
              </a:rPr>
              <a:t>keičiasi</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kintant</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asmenybės</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patyrimui</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plečiantis</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pažinimui</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savęs</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identifikavimui</a:t>
            </a:r>
            <a:r>
              <a:rPr lang="en-US" sz="3100" dirty="0">
                <a:solidFill>
                  <a:srgbClr val="000000"/>
                </a:solidFill>
                <a:latin typeface="Atkinson Hyperlegible"/>
                <a:ea typeface="Atkinson Hyperlegible"/>
                <a:cs typeface="Atkinson Hyperlegible"/>
                <a:sym typeface="Atkinson Hyperlegible"/>
              </a:rPr>
              <a:t> (</a:t>
            </a:r>
            <a:r>
              <a:rPr lang="en-US" sz="3100" dirty="0" err="1">
                <a:solidFill>
                  <a:srgbClr val="000000"/>
                </a:solidFill>
                <a:latin typeface="Atkinson Hyperlegible"/>
                <a:ea typeface="Atkinson Hyperlegible"/>
                <a:cs typeface="Atkinson Hyperlegible"/>
                <a:sym typeface="Atkinson Hyperlegible"/>
              </a:rPr>
              <a:t>Monginaitė</a:t>
            </a:r>
            <a:r>
              <a:rPr lang="en-US" sz="3100" dirty="0">
                <a:solidFill>
                  <a:srgbClr val="000000"/>
                </a:solidFill>
                <a:latin typeface="Atkinson Hyperlegible"/>
                <a:ea typeface="Atkinson Hyperlegible"/>
                <a:cs typeface="Atkinson Hyperlegible"/>
                <a:sym typeface="Atkinson Hyperlegible"/>
              </a:rPr>
              <a:t>, 2005).</a:t>
            </a:r>
          </a:p>
        </p:txBody>
      </p:sp>
      <p:sp>
        <p:nvSpPr>
          <p:cNvPr id="5" name="TextBox 5"/>
          <p:cNvSpPr txBox="1"/>
          <p:nvPr/>
        </p:nvSpPr>
        <p:spPr>
          <a:xfrm>
            <a:off x="6859929" y="794507"/>
            <a:ext cx="6347222" cy="679451"/>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Atkinson Hyperlegible Bold"/>
                <a:ea typeface="Atkinson Hyperlegible Bold"/>
                <a:cs typeface="Atkinson Hyperlegible Bold"/>
                <a:sym typeface="Atkinson Hyperlegible Bold"/>
              </a:rPr>
              <a:t>Vertybinės nuostatos</a:t>
            </a:r>
          </a:p>
        </p:txBody>
      </p:sp>
      <p:sp>
        <p:nvSpPr>
          <p:cNvPr id="6" name="TextBox 6"/>
          <p:cNvSpPr txBox="1"/>
          <p:nvPr/>
        </p:nvSpPr>
        <p:spPr>
          <a:xfrm>
            <a:off x="320086" y="7732944"/>
            <a:ext cx="6019906" cy="280669"/>
          </a:xfrm>
          <a:prstGeom prst="rect">
            <a:avLst/>
          </a:prstGeom>
        </p:spPr>
        <p:txBody>
          <a:bodyPr lIns="0" tIns="0" rIns="0" bIns="0" rtlCol="0" anchor="t">
            <a:spAutoFit/>
          </a:bodyPr>
          <a:lstStyle/>
          <a:p>
            <a:pPr algn="l">
              <a:lnSpc>
                <a:spcPts val="2380"/>
              </a:lnSpc>
            </a:pPr>
            <a:r>
              <a:rPr lang="en-US" sz="1700">
                <a:solidFill>
                  <a:srgbClr val="000000"/>
                </a:solidFill>
                <a:latin typeface="Open Sans"/>
                <a:ea typeface="Open Sans"/>
                <a:cs typeface="Open Sans"/>
                <a:sym typeface="Open Sans"/>
              </a:rPr>
              <a:t>etaplius.lt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a:effectLst/>
      </p:bgPr>
    </p:bg>
    <p:spTree>
      <p:nvGrpSpPr>
        <p:cNvPr id="1" name=""/>
        <p:cNvGrpSpPr/>
        <p:nvPr/>
      </p:nvGrpSpPr>
      <p:grpSpPr>
        <a:xfrm>
          <a:off x="0" y="0"/>
          <a:ext cx="0" cy="0"/>
          <a:chOff x="0" y="0"/>
          <a:chExt cx="0" cy="0"/>
        </a:xfrm>
      </p:grpSpPr>
      <p:sp>
        <p:nvSpPr>
          <p:cNvPr id="2" name="AutoShape 2"/>
          <p:cNvSpPr/>
          <p:nvPr/>
        </p:nvSpPr>
        <p:spPr>
          <a:xfrm flipV="1">
            <a:off x="4401327" y="3337505"/>
            <a:ext cx="1606263" cy="19050"/>
          </a:xfrm>
          <a:prstGeom prst="line">
            <a:avLst/>
          </a:prstGeom>
          <a:ln w="38100" cap="flat">
            <a:solidFill>
              <a:srgbClr val="000000"/>
            </a:solidFill>
            <a:prstDash val="solid"/>
            <a:headEnd type="none" w="sm" len="sm"/>
            <a:tailEnd type="arrow" w="med" len="sm"/>
          </a:ln>
        </p:spPr>
        <p:txBody>
          <a:bodyPr/>
          <a:lstStyle/>
          <a:p>
            <a:endParaRPr lang="lt-LT"/>
          </a:p>
        </p:txBody>
      </p:sp>
      <p:sp>
        <p:nvSpPr>
          <p:cNvPr id="3" name="AutoShape 3"/>
          <p:cNvSpPr/>
          <p:nvPr/>
        </p:nvSpPr>
        <p:spPr>
          <a:xfrm flipV="1">
            <a:off x="11142750" y="3299407"/>
            <a:ext cx="1606263" cy="19050"/>
          </a:xfrm>
          <a:prstGeom prst="line">
            <a:avLst/>
          </a:prstGeom>
          <a:ln w="38100" cap="flat">
            <a:solidFill>
              <a:srgbClr val="000000"/>
            </a:solidFill>
            <a:prstDash val="solid"/>
            <a:headEnd type="none" w="sm" len="sm"/>
            <a:tailEnd type="arrow" w="med" len="sm"/>
          </a:ln>
        </p:spPr>
        <p:txBody>
          <a:bodyPr/>
          <a:lstStyle/>
          <a:p>
            <a:endParaRPr lang="lt-LT"/>
          </a:p>
        </p:txBody>
      </p:sp>
      <p:sp>
        <p:nvSpPr>
          <p:cNvPr id="4" name="Freeform 4"/>
          <p:cNvSpPr/>
          <p:nvPr/>
        </p:nvSpPr>
        <p:spPr>
          <a:xfrm>
            <a:off x="6900781" y="4574215"/>
            <a:ext cx="3357859" cy="3898820"/>
          </a:xfrm>
          <a:custGeom>
            <a:avLst/>
            <a:gdLst/>
            <a:ahLst/>
            <a:cxnLst/>
            <a:rect l="l" t="t" r="r" b="b"/>
            <a:pathLst>
              <a:path w="3357859" h="3898820">
                <a:moveTo>
                  <a:pt x="0" y="0"/>
                </a:moveTo>
                <a:lnTo>
                  <a:pt x="3357859" y="0"/>
                </a:lnTo>
                <a:lnTo>
                  <a:pt x="3357859" y="3898820"/>
                </a:lnTo>
                <a:lnTo>
                  <a:pt x="0" y="3898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t-LT"/>
          </a:p>
        </p:txBody>
      </p:sp>
      <p:sp>
        <p:nvSpPr>
          <p:cNvPr id="5" name="Freeform 5"/>
          <p:cNvSpPr/>
          <p:nvPr/>
        </p:nvSpPr>
        <p:spPr>
          <a:xfrm>
            <a:off x="1994729" y="5318811"/>
            <a:ext cx="2900665" cy="2900665"/>
          </a:xfrm>
          <a:custGeom>
            <a:avLst/>
            <a:gdLst/>
            <a:ahLst/>
            <a:cxnLst/>
            <a:rect l="l" t="t" r="r" b="b"/>
            <a:pathLst>
              <a:path w="2900665" h="2900665">
                <a:moveTo>
                  <a:pt x="0" y="0"/>
                </a:moveTo>
                <a:lnTo>
                  <a:pt x="2900665" y="0"/>
                </a:lnTo>
                <a:lnTo>
                  <a:pt x="2900665" y="2900665"/>
                </a:lnTo>
                <a:lnTo>
                  <a:pt x="0" y="29006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t-LT"/>
          </a:p>
        </p:txBody>
      </p:sp>
      <p:sp>
        <p:nvSpPr>
          <p:cNvPr id="6" name="Freeform 6"/>
          <p:cNvSpPr/>
          <p:nvPr/>
        </p:nvSpPr>
        <p:spPr>
          <a:xfrm>
            <a:off x="12749013" y="4574215"/>
            <a:ext cx="3285292" cy="3645261"/>
          </a:xfrm>
          <a:custGeom>
            <a:avLst/>
            <a:gdLst/>
            <a:ahLst/>
            <a:cxnLst/>
            <a:rect l="l" t="t" r="r" b="b"/>
            <a:pathLst>
              <a:path w="3285292" h="3645261">
                <a:moveTo>
                  <a:pt x="0" y="0"/>
                </a:moveTo>
                <a:lnTo>
                  <a:pt x="3285292" y="0"/>
                </a:lnTo>
                <a:lnTo>
                  <a:pt x="3285292" y="3645261"/>
                </a:lnTo>
                <a:lnTo>
                  <a:pt x="0" y="36452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t-LT"/>
          </a:p>
        </p:txBody>
      </p:sp>
      <p:sp>
        <p:nvSpPr>
          <p:cNvPr id="7" name="TextBox 7"/>
          <p:cNvSpPr txBox="1"/>
          <p:nvPr/>
        </p:nvSpPr>
        <p:spPr>
          <a:xfrm>
            <a:off x="1994729" y="2924437"/>
            <a:ext cx="2053947" cy="778511"/>
          </a:xfrm>
          <a:prstGeom prst="rect">
            <a:avLst/>
          </a:prstGeom>
        </p:spPr>
        <p:txBody>
          <a:bodyPr lIns="0" tIns="0" rIns="0" bIns="0" rtlCol="0" anchor="t">
            <a:spAutoFit/>
          </a:bodyPr>
          <a:lstStyle/>
          <a:p>
            <a:pPr algn="ctr">
              <a:lnSpc>
                <a:spcPts val="6439"/>
              </a:lnSpc>
            </a:pPr>
            <a:r>
              <a:rPr lang="en-US" sz="4599" dirty="0" err="1">
                <a:solidFill>
                  <a:srgbClr val="000000"/>
                </a:solidFill>
                <a:latin typeface="Atkinson Hyperlegible"/>
                <a:ea typeface="Atkinson Hyperlegible"/>
                <a:cs typeface="Atkinson Hyperlegible"/>
                <a:sym typeface="Atkinson Hyperlegible"/>
              </a:rPr>
              <a:t>Požiūris</a:t>
            </a:r>
            <a:endParaRPr lang="en-US" sz="4599" dirty="0">
              <a:solidFill>
                <a:srgbClr val="000000"/>
              </a:solidFill>
              <a:latin typeface="Atkinson Hyperlegible"/>
              <a:ea typeface="Atkinson Hyperlegible"/>
              <a:cs typeface="Atkinson Hyperlegible"/>
              <a:sym typeface="Atkinson Hyperlegible"/>
            </a:endParaRPr>
          </a:p>
        </p:txBody>
      </p:sp>
      <p:sp>
        <p:nvSpPr>
          <p:cNvPr id="8" name="TextBox 8"/>
          <p:cNvSpPr txBox="1"/>
          <p:nvPr/>
        </p:nvSpPr>
        <p:spPr>
          <a:xfrm>
            <a:off x="6364017" y="2886339"/>
            <a:ext cx="4431387" cy="778511"/>
          </a:xfrm>
          <a:prstGeom prst="rect">
            <a:avLst/>
          </a:prstGeom>
        </p:spPr>
        <p:txBody>
          <a:bodyPr lIns="0" tIns="0" rIns="0" bIns="0" rtlCol="0" anchor="t">
            <a:spAutoFit/>
          </a:bodyPr>
          <a:lstStyle/>
          <a:p>
            <a:pPr algn="ctr">
              <a:lnSpc>
                <a:spcPts val="6439"/>
              </a:lnSpc>
            </a:pPr>
            <a:r>
              <a:rPr lang="en-US" sz="4599">
                <a:solidFill>
                  <a:srgbClr val="000000"/>
                </a:solidFill>
                <a:latin typeface="Atkinson Hyperlegible"/>
                <a:ea typeface="Atkinson Hyperlegible"/>
                <a:cs typeface="Atkinson Hyperlegible"/>
                <a:sym typeface="Atkinson Hyperlegible"/>
              </a:rPr>
              <a:t>Elgesio ketinimai</a:t>
            </a:r>
          </a:p>
        </p:txBody>
      </p:sp>
      <p:sp>
        <p:nvSpPr>
          <p:cNvPr id="9" name="TextBox 9"/>
          <p:cNvSpPr txBox="1"/>
          <p:nvPr/>
        </p:nvSpPr>
        <p:spPr>
          <a:xfrm>
            <a:off x="13078197" y="2848240"/>
            <a:ext cx="2456379" cy="778511"/>
          </a:xfrm>
          <a:prstGeom prst="rect">
            <a:avLst/>
          </a:prstGeom>
        </p:spPr>
        <p:txBody>
          <a:bodyPr lIns="0" tIns="0" rIns="0" bIns="0" rtlCol="0" anchor="t">
            <a:spAutoFit/>
          </a:bodyPr>
          <a:lstStyle/>
          <a:p>
            <a:pPr algn="ctr">
              <a:lnSpc>
                <a:spcPts val="6439"/>
              </a:lnSpc>
            </a:pPr>
            <a:r>
              <a:rPr lang="en-US" sz="4599">
                <a:solidFill>
                  <a:srgbClr val="000000"/>
                </a:solidFill>
                <a:latin typeface="Atkinson Hyperlegible"/>
                <a:ea typeface="Atkinson Hyperlegible"/>
                <a:cs typeface="Atkinson Hyperlegible"/>
                <a:sym typeface="Atkinson Hyperlegible"/>
              </a:rPr>
              <a:t>Veiksmas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1028700"/>
          <a:ext cx="16464882" cy="8486775"/>
        </p:xfrm>
        <a:graphic>
          <a:graphicData uri="http://schemas.openxmlformats.org/drawingml/2006/table">
            <a:tbl>
              <a:tblPr/>
              <a:tblGrid>
                <a:gridCol w="3573597">
                  <a:extLst>
                    <a:ext uri="{9D8B030D-6E8A-4147-A177-3AD203B41FA5}">
                      <a16:colId xmlns:a16="http://schemas.microsoft.com/office/drawing/2014/main" val="20000"/>
                    </a:ext>
                  </a:extLst>
                </a:gridCol>
                <a:gridCol w="12891285">
                  <a:extLst>
                    <a:ext uri="{9D8B030D-6E8A-4147-A177-3AD203B41FA5}">
                      <a16:colId xmlns:a16="http://schemas.microsoft.com/office/drawing/2014/main" val="20001"/>
                    </a:ext>
                  </a:extLst>
                </a:gridCol>
              </a:tblGrid>
              <a:tr h="1023771">
                <a:tc>
                  <a:txBody>
                    <a:bodyPr/>
                    <a:lstStyle/>
                    <a:p>
                      <a:pPr algn="ctr">
                        <a:lnSpc>
                          <a:spcPts val="2940"/>
                        </a:lnSpc>
                        <a:defRPr/>
                      </a:pPr>
                      <a:r>
                        <a:rPr lang="en-US" sz="2100" b="1">
                          <a:solidFill>
                            <a:srgbClr val="000000"/>
                          </a:solidFill>
                          <a:latin typeface="Atkinson Hyperlegible Bold"/>
                          <a:ea typeface="Atkinson Hyperlegible Bold"/>
                          <a:cs typeface="Atkinson Hyperlegible Bold"/>
                          <a:sym typeface="Atkinson Hyperlegible Bold"/>
                        </a:rPr>
                        <a:t>Laikotarpis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b="1">
                          <a:solidFill>
                            <a:srgbClr val="000000"/>
                          </a:solidFill>
                          <a:latin typeface="Atkinson Hyperlegible Bold"/>
                          <a:ea typeface="Atkinson Hyperlegible Bold"/>
                          <a:cs typeface="Atkinson Hyperlegible Bold"/>
                          <a:sym typeface="Atkinson Hyperlegible Bold"/>
                        </a:rPr>
                        <a:t>Vyravęs požiūris ir veiksmai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43834">
                <a:tc>
                  <a:txBody>
                    <a:bodyPr/>
                    <a:lstStyle/>
                    <a:p>
                      <a:pPr algn="ctr">
                        <a:lnSpc>
                          <a:spcPts val="3220"/>
                        </a:lnSpc>
                        <a:defRPr/>
                      </a:pPr>
                      <a:r>
                        <a:rPr lang="en-US" sz="2300">
                          <a:solidFill>
                            <a:srgbClr val="000000"/>
                          </a:solidFill>
                          <a:latin typeface="Open Sans"/>
                          <a:ea typeface="Open Sans"/>
                          <a:cs typeface="Open Sans"/>
                          <a:sym typeface="Open Sans"/>
                        </a:rPr>
                        <a:t>Senovės laikai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220"/>
                        </a:lnSpc>
                        <a:defRPr/>
                      </a:pPr>
                      <a:r>
                        <a:rPr lang="en-US" sz="2300">
                          <a:solidFill>
                            <a:srgbClr val="000000"/>
                          </a:solidFill>
                          <a:latin typeface="Atkinson Hyperlegible"/>
                          <a:ea typeface="Atkinson Hyperlegible"/>
                          <a:cs typeface="Atkinson Hyperlegible"/>
                          <a:sym typeface="Atkinson Hyperlegible"/>
                        </a:rPr>
                        <a:t>Negalia laikyta dievų bausme; dažnai diskriminuojami, bet kai kur – gerbiami (pvz., Egipte). Neretai - žiaurus elgesys (net ir su vaikais).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43834">
                <a:tc>
                  <a:txBody>
                    <a:bodyPr/>
                    <a:lstStyle/>
                    <a:p>
                      <a:pPr algn="ctr">
                        <a:lnSpc>
                          <a:spcPts val="3220"/>
                        </a:lnSpc>
                        <a:defRPr/>
                      </a:pPr>
                      <a:r>
                        <a:rPr lang="en-US" sz="2300">
                          <a:solidFill>
                            <a:srgbClr val="000000"/>
                          </a:solidFill>
                          <a:latin typeface="Atkinson Hyperlegible"/>
                          <a:ea typeface="Atkinson Hyperlegible"/>
                          <a:cs typeface="Atkinson Hyperlegible"/>
                          <a:sym typeface="Atkinson Hyperlegible"/>
                        </a:rPr>
                        <a:t>Viduramžiai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220"/>
                        </a:lnSpc>
                        <a:defRPr/>
                      </a:pPr>
                      <a:r>
                        <a:rPr lang="en-US" sz="2300">
                          <a:solidFill>
                            <a:srgbClr val="000000"/>
                          </a:solidFill>
                          <a:latin typeface="Atkinson Hyperlegible"/>
                          <a:ea typeface="Atkinson Hyperlegible"/>
                          <a:cs typeface="Atkinson Hyperlegible"/>
                          <a:sym typeface="Atkinson Hyperlegible"/>
                        </a:rPr>
                        <a:t>Žmonės su negalia buvo stigmatizuojami, laikoma, kad Dievo nubausti, “velnio apsėsti”, kartais buvo globojami vienuolynuose.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43834">
                <a:tc>
                  <a:txBody>
                    <a:bodyPr/>
                    <a:lstStyle/>
                    <a:p>
                      <a:pPr algn="ctr">
                        <a:lnSpc>
                          <a:spcPts val="3220"/>
                        </a:lnSpc>
                        <a:defRPr/>
                      </a:pPr>
                      <a:r>
                        <a:rPr lang="en-US" sz="2300">
                          <a:solidFill>
                            <a:srgbClr val="000000"/>
                          </a:solidFill>
                          <a:latin typeface="Atkinson Hyperlegible"/>
                          <a:ea typeface="Atkinson Hyperlegible"/>
                          <a:cs typeface="Atkinson Hyperlegible"/>
                          <a:sym typeface="Atkinson Hyperlegible"/>
                        </a:rPr>
                        <a:t>Apšvieta (XVII-XVIII 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220"/>
                        </a:lnSpc>
                        <a:defRPr/>
                      </a:pPr>
                      <a:r>
                        <a:rPr lang="en-US" sz="2300">
                          <a:solidFill>
                            <a:srgbClr val="000000"/>
                          </a:solidFill>
                          <a:latin typeface="Atkinson Hyperlegible"/>
                          <a:ea typeface="Atkinson Hyperlegible"/>
                          <a:cs typeface="Atkinson Hyperlegible"/>
                          <a:sym typeface="Atkinson Hyperlegible"/>
                        </a:rPr>
                        <a:t>Pradedama suprasti, kad negalia – ne dvasinis, o medicininis reiškinys. Atsiranda pirmosios specializuotos įstaigos.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43834">
                <a:tc>
                  <a:txBody>
                    <a:bodyPr/>
                    <a:lstStyle/>
                    <a:p>
                      <a:pPr algn="ctr">
                        <a:lnSpc>
                          <a:spcPts val="3220"/>
                        </a:lnSpc>
                        <a:defRPr/>
                      </a:pPr>
                      <a:r>
                        <a:rPr lang="en-US" sz="2300">
                          <a:solidFill>
                            <a:srgbClr val="000000"/>
                          </a:solidFill>
                          <a:latin typeface="Atkinson Hyperlegible"/>
                          <a:ea typeface="Atkinson Hyperlegible"/>
                          <a:cs typeface="Atkinson Hyperlegible"/>
                          <a:sym typeface="Atkinson Hyperlegible"/>
                        </a:rPr>
                        <a:t>XIX-XX a. pradžia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220"/>
                        </a:lnSpc>
                        <a:defRPr/>
                      </a:pPr>
                      <a:r>
                        <a:rPr lang="en-US" sz="2300">
                          <a:solidFill>
                            <a:srgbClr val="000000"/>
                          </a:solidFill>
                          <a:latin typeface="Atkinson Hyperlegible"/>
                          <a:ea typeface="Atkinson Hyperlegible"/>
                          <a:cs typeface="Atkinson Hyperlegible"/>
                          <a:sym typeface="Atkinson Hyperlegible"/>
                        </a:rPr>
                        <a:t>Eugenikos judėjimas (“gerų” genų atranka), skatinama segregacija, taikomos priverstinės sterilizacijos programos. „Silpna grandis“.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243834">
                <a:tc>
                  <a:txBody>
                    <a:bodyPr/>
                    <a:lstStyle/>
                    <a:p>
                      <a:pPr algn="ctr">
                        <a:lnSpc>
                          <a:spcPts val="3220"/>
                        </a:lnSpc>
                        <a:defRPr/>
                      </a:pPr>
                      <a:r>
                        <a:rPr lang="en-US" sz="2300">
                          <a:solidFill>
                            <a:srgbClr val="000000"/>
                          </a:solidFill>
                          <a:latin typeface="Atkinson Hyperlegible"/>
                          <a:ea typeface="Atkinson Hyperlegible"/>
                          <a:cs typeface="Atkinson Hyperlegible"/>
                          <a:sym typeface="Atkinson Hyperlegible"/>
                        </a:rPr>
                        <a:t>XX a. vidurys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220"/>
                        </a:lnSpc>
                        <a:defRPr/>
                      </a:pPr>
                      <a:r>
                        <a:rPr lang="en-US" sz="2300">
                          <a:solidFill>
                            <a:srgbClr val="000000"/>
                          </a:solidFill>
                          <a:latin typeface="Atkinson Hyperlegible"/>
                          <a:ea typeface="Atkinson Hyperlegible"/>
                          <a:cs typeface="Atkinson Hyperlegible"/>
                          <a:sym typeface="Atkinson Hyperlegible"/>
                        </a:rPr>
                        <a:t>Visiška socialinė atskirtis (jokio išsilavinimo ar darbo galimybių, prastos gyvenimo sąlygos). Neretai uždarymas į įstaigas prievarta. Nacistinės Vokietijos laikotarpiu - žudynės (T4 programa).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243834">
                <a:tc>
                  <a:txBody>
                    <a:bodyPr/>
                    <a:lstStyle/>
                    <a:p>
                      <a:pPr algn="ctr">
                        <a:lnSpc>
                          <a:spcPts val="3080"/>
                        </a:lnSpc>
                        <a:defRPr/>
                      </a:pPr>
                      <a:r>
                        <a:rPr lang="en-US" sz="2200">
                          <a:solidFill>
                            <a:srgbClr val="000000"/>
                          </a:solidFill>
                          <a:latin typeface="Atkinson Hyperlegible"/>
                          <a:ea typeface="Atkinson Hyperlegible"/>
                          <a:cs typeface="Atkinson Hyperlegible"/>
                          <a:sym typeface="Atkinson Hyperlegible"/>
                        </a:rPr>
                        <a:t>XX a. pabaiga – XXI 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220"/>
                        </a:lnSpc>
                        <a:defRPr/>
                      </a:pPr>
                      <a:r>
                        <a:rPr lang="en-US" sz="2300">
                          <a:solidFill>
                            <a:srgbClr val="000000"/>
                          </a:solidFill>
                          <a:latin typeface="Atkinson Hyperlegible"/>
                          <a:ea typeface="Atkinson Hyperlegible"/>
                          <a:cs typeface="Atkinson Hyperlegible"/>
                          <a:sym typeface="Atkinson Hyperlegible"/>
                        </a:rPr>
                        <a:t>JT Neįgaliųjų teisių konvencija įtvirtina teises. Akcentuojamas įtraukumas ir socialinis modelis. Visuomenėje esantys barjerai.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TextBox 3"/>
          <p:cNvSpPr txBox="1"/>
          <p:nvPr/>
        </p:nvSpPr>
        <p:spPr>
          <a:xfrm>
            <a:off x="5970389" y="433239"/>
            <a:ext cx="6347222" cy="412750"/>
          </a:xfrm>
          <a:prstGeom prst="rect">
            <a:avLst/>
          </a:prstGeom>
        </p:spPr>
        <p:txBody>
          <a:bodyPr lIns="0" tIns="0" rIns="0" bIns="0" rtlCol="0" anchor="t">
            <a:spAutoFit/>
          </a:bodyPr>
          <a:lstStyle/>
          <a:p>
            <a:pPr algn="ctr">
              <a:lnSpc>
                <a:spcPts val="3499"/>
              </a:lnSpc>
            </a:pPr>
            <a:r>
              <a:rPr lang="en-US" sz="2499" b="1">
                <a:solidFill>
                  <a:srgbClr val="000000"/>
                </a:solidFill>
                <a:latin typeface="Atkinson Hyperlegible Bold"/>
                <a:ea typeface="Atkinson Hyperlegible Bold"/>
                <a:cs typeface="Atkinson Hyperlegible Bold"/>
                <a:sym typeface="Atkinson Hyperlegible Bold"/>
              </a:rPr>
              <a:t>Požiūrio į negalią istorija</a:t>
            </a:r>
          </a:p>
        </p:txBody>
      </p:sp>
      <p:sp>
        <p:nvSpPr>
          <p:cNvPr id="4" name="TextBox 4"/>
          <p:cNvSpPr txBox="1"/>
          <p:nvPr/>
        </p:nvSpPr>
        <p:spPr>
          <a:xfrm>
            <a:off x="11217798" y="9467850"/>
            <a:ext cx="6275784" cy="349249"/>
          </a:xfrm>
          <a:prstGeom prst="rect">
            <a:avLst/>
          </a:prstGeom>
        </p:spPr>
        <p:txBody>
          <a:bodyPr lIns="0" tIns="0" rIns="0" bIns="0" rtlCol="0" anchor="t">
            <a:spAutoFit/>
          </a:bodyPr>
          <a:lstStyle/>
          <a:p>
            <a:pPr algn="ctr">
              <a:lnSpc>
                <a:spcPts val="2800"/>
              </a:lnSpc>
            </a:pPr>
            <a:r>
              <a:rPr lang="en-US" sz="2000">
                <a:solidFill>
                  <a:srgbClr val="000000"/>
                </a:solidFill>
                <a:latin typeface="Atkinson Hyperlegible"/>
                <a:ea typeface="Atkinson Hyperlegible"/>
                <a:cs typeface="Atkinson Hyperlegible"/>
                <a:sym typeface="Atkinson Hyperlegible"/>
              </a:rPr>
              <a:t>(Ruškus, 2020; Anča, Neimane, 2014; Kriščiūnas, 2015)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179939" y="952500"/>
            <a:ext cx="13625422" cy="679451"/>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Atkinson Hyperlegible Bold"/>
                <a:ea typeface="Atkinson Hyperlegible Bold"/>
                <a:cs typeface="Atkinson Hyperlegible Bold"/>
                <a:sym typeface="Atkinson Hyperlegible Bold"/>
              </a:rPr>
              <a:t>Vertybinių nuostatų reikšmė pedagogo darbe</a:t>
            </a:r>
          </a:p>
        </p:txBody>
      </p:sp>
      <p:sp>
        <p:nvSpPr>
          <p:cNvPr id="3" name="TextBox 3"/>
          <p:cNvSpPr txBox="1"/>
          <p:nvPr/>
        </p:nvSpPr>
        <p:spPr>
          <a:xfrm>
            <a:off x="1268012" y="2115940"/>
            <a:ext cx="15804318" cy="6055119"/>
          </a:xfrm>
          <a:prstGeom prst="rect">
            <a:avLst/>
          </a:prstGeom>
        </p:spPr>
        <p:txBody>
          <a:bodyPr wrap="square" lIns="0" tIns="0" rIns="0" bIns="0" rtlCol="0" anchor="t">
            <a:spAutoFit/>
          </a:bodyPr>
          <a:lstStyle/>
          <a:p>
            <a:pPr marL="647702" lvl="1" indent="-323851" algn="l">
              <a:lnSpc>
                <a:spcPts val="5280"/>
              </a:lnSpc>
              <a:buFont typeface="Arial"/>
              <a:buChar char="•"/>
            </a:pPr>
            <a:r>
              <a:rPr lang="lt-LT" sz="3000" noProof="0" dirty="0">
                <a:solidFill>
                  <a:srgbClr val="000000"/>
                </a:solidFill>
                <a:latin typeface="Atkinson Hyperlegible"/>
                <a:ea typeface="Atkinson Hyperlegible"/>
                <a:cs typeface="Atkinson Hyperlegible"/>
                <a:sym typeface="Atkinson Hyperlegible"/>
              </a:rPr>
              <a:t>Pedagoginių kompetencijų pamatas.</a:t>
            </a:r>
          </a:p>
          <a:p>
            <a:pPr marL="647702" lvl="1" indent="-323851" algn="l">
              <a:lnSpc>
                <a:spcPts val="5280"/>
              </a:lnSpc>
              <a:buFont typeface="Arial"/>
              <a:buChar char="•"/>
            </a:pPr>
            <a:r>
              <a:rPr lang="lt-LT" sz="3000" noProof="0" dirty="0">
                <a:solidFill>
                  <a:srgbClr val="000000"/>
                </a:solidFill>
                <a:latin typeface="Atkinson Hyperlegible"/>
                <a:ea typeface="Atkinson Hyperlegible"/>
                <a:cs typeface="Atkinson Hyperlegible"/>
                <a:sym typeface="Atkinson Hyperlegible"/>
              </a:rPr>
              <a:t>Vienas iš esminių veiksnių įgyvendinant įtraukųjį ugdymą.</a:t>
            </a:r>
          </a:p>
          <a:p>
            <a:pPr marL="647702" lvl="1" indent="-323851" algn="l">
              <a:lnSpc>
                <a:spcPts val="5280"/>
              </a:lnSpc>
              <a:buFont typeface="Arial"/>
              <a:buChar char="•"/>
            </a:pPr>
            <a:r>
              <a:rPr lang="lt-LT" sz="3000" noProof="0" dirty="0">
                <a:solidFill>
                  <a:srgbClr val="000000"/>
                </a:solidFill>
                <a:latin typeface="Atkinson Hyperlegible"/>
                <a:ea typeface="Atkinson Hyperlegible"/>
                <a:cs typeface="Atkinson Hyperlegible"/>
                <a:sym typeface="Atkinson Hyperlegible"/>
              </a:rPr>
              <a:t>Efektyvų ugdymą lemia ne pedagogo profesinis pasirengimas, o nuostatos į socialinę </a:t>
            </a:r>
            <a:r>
              <a:rPr lang="lt-LT" sz="3000" noProof="0" dirty="0" err="1">
                <a:solidFill>
                  <a:srgbClr val="000000"/>
                </a:solidFill>
                <a:latin typeface="Atkinson Hyperlegible"/>
                <a:ea typeface="Atkinson Hyperlegible"/>
                <a:cs typeface="Atkinson Hyperlegible"/>
                <a:sym typeface="Atkinson Hyperlegible"/>
              </a:rPr>
              <a:t>įtrauktį</a:t>
            </a:r>
            <a:r>
              <a:rPr lang="lt-LT" sz="3000" noProof="0" dirty="0">
                <a:solidFill>
                  <a:srgbClr val="000000"/>
                </a:solidFill>
                <a:latin typeface="Atkinson Hyperlegible"/>
                <a:ea typeface="Atkinson Hyperlegible"/>
                <a:cs typeface="Atkinson Hyperlegible"/>
                <a:sym typeface="Atkinson Hyperlegible"/>
              </a:rPr>
              <a:t>, mokinių įvairovę, specialiųjų ugdymosi poreikių turinčius mokinius.</a:t>
            </a:r>
          </a:p>
          <a:p>
            <a:pPr marL="647702" lvl="1" indent="-323851" algn="l">
              <a:lnSpc>
                <a:spcPts val="5280"/>
              </a:lnSpc>
              <a:buFont typeface="Arial"/>
              <a:buChar char="•"/>
            </a:pPr>
            <a:r>
              <a:rPr lang="lt-LT" sz="3000" noProof="0" dirty="0">
                <a:solidFill>
                  <a:srgbClr val="000000"/>
                </a:solidFill>
                <a:latin typeface="Atkinson Hyperlegible"/>
                <a:ea typeface="Atkinson Hyperlegible"/>
                <a:cs typeface="Atkinson Hyperlegible"/>
                <a:sym typeface="Atkinson Hyperlegible"/>
              </a:rPr>
              <a:t>Nuostatos lemia ugdomosios veiklos ypatumus.</a:t>
            </a:r>
          </a:p>
          <a:p>
            <a:pPr marL="647702" lvl="1" indent="-323851" algn="l">
              <a:lnSpc>
                <a:spcPts val="5280"/>
              </a:lnSpc>
              <a:buFont typeface="Arial"/>
              <a:buChar char="•"/>
            </a:pPr>
            <a:r>
              <a:rPr lang="lt-LT" sz="3000" noProof="0" dirty="0">
                <a:solidFill>
                  <a:srgbClr val="000000"/>
                </a:solidFill>
                <a:latin typeface="Atkinson Hyperlegible"/>
                <a:ea typeface="Atkinson Hyperlegible"/>
                <a:cs typeface="Atkinson Hyperlegible"/>
                <a:sym typeface="Atkinson Hyperlegible"/>
              </a:rPr>
              <a:t>Teigiamas požiūris leidžia mokytojui geriau suprasti SUP mokinių poreikius, kiekvienas mokinys jaučiasi saugus, drąsiai dalyvauja, klasės mokiniai natūraliai priima vieni kitus, stiprina mokytojo pasitikėjimą savimi, padeda lengviau įveikti iššūkius.</a:t>
            </a:r>
          </a:p>
          <a:p>
            <a:pPr marL="647702" lvl="1" indent="-323851">
              <a:lnSpc>
                <a:spcPts val="5280"/>
              </a:lnSpc>
              <a:buFont typeface="Arial"/>
              <a:buChar char="•"/>
            </a:pPr>
            <a:r>
              <a:rPr lang="lt-LT" sz="3000" noProof="0" dirty="0">
                <a:solidFill>
                  <a:srgbClr val="000000"/>
                </a:solidFill>
                <a:latin typeface="Atkinson Hyperlegible"/>
                <a:ea typeface="Atkinson Hyperlegible"/>
                <a:cs typeface="Atkinson Hyperlegible"/>
                <a:sym typeface="Atkinson Hyperlegible"/>
              </a:rPr>
              <a:t>Pedagogų neigiamos nuostatos nulemia nepakankamas pastangas ugdyti tokius mokinius.</a:t>
            </a:r>
          </a:p>
        </p:txBody>
      </p:sp>
      <p:sp>
        <p:nvSpPr>
          <p:cNvPr id="4" name="TextBox 4"/>
          <p:cNvSpPr txBox="1"/>
          <p:nvPr/>
        </p:nvSpPr>
        <p:spPr>
          <a:xfrm>
            <a:off x="1081043" y="9334500"/>
            <a:ext cx="16597357" cy="305212"/>
          </a:xfrm>
          <a:prstGeom prst="rect">
            <a:avLst/>
          </a:prstGeom>
        </p:spPr>
        <p:txBody>
          <a:bodyPr wrap="square" lIns="0" tIns="0" rIns="0" bIns="0" rtlCol="0" anchor="t">
            <a:spAutoFit/>
          </a:bodyPr>
          <a:lstStyle/>
          <a:p>
            <a:pPr algn="ctr">
              <a:lnSpc>
                <a:spcPts val="2520"/>
              </a:lnSpc>
              <a:spcBef>
                <a:spcPct val="0"/>
              </a:spcBef>
            </a:pPr>
            <a:r>
              <a:rPr lang="lt-LT" sz="1800" dirty="0">
                <a:solidFill>
                  <a:srgbClr val="000000"/>
                </a:solidFill>
                <a:latin typeface="Atkinson Hyperlegible"/>
                <a:ea typeface="Atkinson Hyperlegible"/>
                <a:cs typeface="Atkinson Hyperlegible"/>
                <a:sym typeface="Atkinson Hyperlegible"/>
              </a:rPr>
              <a:t>(</a:t>
            </a:r>
            <a:r>
              <a:rPr lang="en-US" sz="1800" dirty="0" err="1">
                <a:solidFill>
                  <a:srgbClr val="000000"/>
                </a:solidFill>
                <a:latin typeface="Atkinson Hyperlegible"/>
                <a:ea typeface="Atkinson Hyperlegible"/>
                <a:cs typeface="Atkinson Hyperlegible"/>
                <a:sym typeface="Atkinson Hyperlegible"/>
              </a:rPr>
              <a:t>Galkienė</a:t>
            </a:r>
            <a:r>
              <a:rPr lang="en-US" sz="1800" dirty="0">
                <a:solidFill>
                  <a:srgbClr val="000000"/>
                </a:solidFill>
                <a:latin typeface="Atkinson Hyperlegible"/>
                <a:ea typeface="Atkinson Hyperlegible"/>
                <a:cs typeface="Atkinson Hyperlegible"/>
                <a:sym typeface="Atkinson Hyperlegible"/>
              </a:rPr>
              <a:t>, </a:t>
            </a:r>
            <a:r>
              <a:rPr lang="en-US" sz="1800" dirty="0" err="1">
                <a:solidFill>
                  <a:srgbClr val="000000"/>
                </a:solidFill>
                <a:latin typeface="Atkinson Hyperlegible"/>
                <a:ea typeface="Atkinson Hyperlegible"/>
                <a:cs typeface="Atkinson Hyperlegible"/>
                <a:sym typeface="Atkinson Hyperlegible"/>
              </a:rPr>
              <a:t>Railienė</a:t>
            </a:r>
            <a:r>
              <a:rPr lang="en-US" sz="1800" dirty="0">
                <a:solidFill>
                  <a:srgbClr val="000000"/>
                </a:solidFill>
                <a:latin typeface="Atkinson Hyperlegible"/>
                <a:ea typeface="Atkinson Hyperlegible"/>
                <a:cs typeface="Atkinson Hyperlegible"/>
                <a:sym typeface="Atkinson Hyperlegible"/>
              </a:rPr>
              <a:t>, 2018; </a:t>
            </a:r>
            <a:r>
              <a:rPr lang="en-US" sz="1800" dirty="0" err="1">
                <a:solidFill>
                  <a:srgbClr val="000000"/>
                </a:solidFill>
                <a:latin typeface="Atkinson Hyperlegible"/>
                <a:ea typeface="Atkinson Hyperlegible"/>
                <a:cs typeface="Atkinson Hyperlegible"/>
                <a:sym typeface="Atkinson Hyperlegible"/>
              </a:rPr>
              <a:t>Kaffemanienė</a:t>
            </a:r>
            <a:r>
              <a:rPr lang="en-US" sz="1800" dirty="0">
                <a:solidFill>
                  <a:srgbClr val="000000"/>
                </a:solidFill>
                <a:latin typeface="Atkinson Hyperlegible"/>
                <a:ea typeface="Atkinson Hyperlegible"/>
                <a:cs typeface="Atkinson Hyperlegible"/>
                <a:sym typeface="Atkinson Hyperlegible"/>
              </a:rPr>
              <a:t>, </a:t>
            </a:r>
            <a:r>
              <a:rPr lang="en-US" sz="1800" dirty="0" err="1">
                <a:solidFill>
                  <a:srgbClr val="000000"/>
                </a:solidFill>
                <a:latin typeface="Atkinson Hyperlegible"/>
                <a:ea typeface="Atkinson Hyperlegible"/>
                <a:cs typeface="Atkinson Hyperlegible"/>
                <a:sym typeface="Atkinson Hyperlegible"/>
              </a:rPr>
              <a:t>Bičiulaitytė</a:t>
            </a:r>
            <a:r>
              <a:rPr lang="en-US" sz="1800" dirty="0">
                <a:solidFill>
                  <a:srgbClr val="000000"/>
                </a:solidFill>
                <a:latin typeface="Atkinson Hyperlegible"/>
                <a:ea typeface="Atkinson Hyperlegible"/>
                <a:cs typeface="Atkinson Hyperlegible"/>
                <a:sym typeface="Atkinson Hyperlegible"/>
              </a:rPr>
              <a:t>, 2020; </a:t>
            </a:r>
            <a:r>
              <a:rPr lang="en-US" sz="1800" dirty="0" err="1">
                <a:solidFill>
                  <a:srgbClr val="000000"/>
                </a:solidFill>
                <a:latin typeface="Atkinson Hyperlegible"/>
                <a:ea typeface="Atkinson Hyperlegible"/>
                <a:cs typeface="Atkinson Hyperlegible"/>
                <a:sym typeface="Atkinson Hyperlegible"/>
              </a:rPr>
              <a:t>Martušauskienė</a:t>
            </a:r>
            <a:r>
              <a:rPr lang="en-US" sz="1800" dirty="0">
                <a:solidFill>
                  <a:srgbClr val="000000"/>
                </a:solidFill>
                <a:latin typeface="Atkinson Hyperlegible"/>
                <a:ea typeface="Atkinson Hyperlegible"/>
                <a:cs typeface="Atkinson Hyperlegible"/>
                <a:sym typeface="Atkinson Hyperlegible"/>
              </a:rPr>
              <a:t>, 2007; </a:t>
            </a:r>
            <a:r>
              <a:rPr lang="en-US" sz="1800" dirty="0" err="1">
                <a:solidFill>
                  <a:srgbClr val="000000"/>
                </a:solidFill>
                <a:latin typeface="Atkinson Hyperlegible"/>
                <a:ea typeface="Atkinson Hyperlegible"/>
                <a:cs typeface="Atkinson Hyperlegible"/>
                <a:sym typeface="Atkinson Hyperlegible"/>
              </a:rPr>
              <a:t>Mažylienė</a:t>
            </a:r>
            <a:r>
              <a:rPr lang="en-US" sz="1800" dirty="0">
                <a:solidFill>
                  <a:srgbClr val="000000"/>
                </a:solidFill>
                <a:latin typeface="Atkinson Hyperlegible"/>
                <a:ea typeface="Atkinson Hyperlegible"/>
                <a:cs typeface="Atkinson Hyperlegible"/>
                <a:sym typeface="Atkinson Hyperlegible"/>
              </a:rPr>
              <a:t>, 2011; </a:t>
            </a:r>
            <a:r>
              <a:rPr lang="en-US" sz="1800" dirty="0" err="1">
                <a:solidFill>
                  <a:srgbClr val="000000"/>
                </a:solidFill>
                <a:latin typeface="Atkinson Hyperlegible"/>
                <a:ea typeface="Atkinson Hyperlegible"/>
                <a:cs typeface="Atkinson Hyperlegible"/>
                <a:sym typeface="Atkinson Hyperlegible"/>
              </a:rPr>
              <a:t>Galkienė</a:t>
            </a:r>
            <a:r>
              <a:rPr lang="en-US" sz="1800" dirty="0">
                <a:solidFill>
                  <a:srgbClr val="000000"/>
                </a:solidFill>
                <a:latin typeface="Atkinson Hyperlegible"/>
                <a:ea typeface="Atkinson Hyperlegible"/>
                <a:cs typeface="Atkinson Hyperlegible"/>
                <a:sym typeface="Atkinson Hyperlegible"/>
              </a:rPr>
              <a:t>, 2003; </a:t>
            </a:r>
            <a:r>
              <a:rPr lang="en-US" sz="1800" dirty="0" err="1">
                <a:solidFill>
                  <a:srgbClr val="000000"/>
                </a:solidFill>
                <a:latin typeface="Atkinson Hyperlegible"/>
                <a:ea typeface="Atkinson Hyperlegible"/>
                <a:cs typeface="Atkinson Hyperlegible"/>
                <a:sym typeface="Atkinson Hyperlegible"/>
              </a:rPr>
              <a:t>Avradimiss</a:t>
            </a:r>
            <a:r>
              <a:rPr lang="en-US" sz="1800" dirty="0">
                <a:solidFill>
                  <a:srgbClr val="000000"/>
                </a:solidFill>
                <a:latin typeface="Atkinson Hyperlegible"/>
                <a:ea typeface="Atkinson Hyperlegible"/>
                <a:cs typeface="Atkinson Hyperlegible"/>
                <a:sym typeface="Atkinson Hyperlegible"/>
              </a:rPr>
              <a:t>, Norwich, 2002; </a:t>
            </a:r>
            <a:r>
              <a:rPr lang="en-US" sz="1800" dirty="0" err="1">
                <a:solidFill>
                  <a:srgbClr val="000000"/>
                </a:solidFill>
                <a:latin typeface="Atkinson Hyperlegible"/>
                <a:ea typeface="Atkinson Hyperlegible"/>
                <a:cs typeface="Atkinson Hyperlegible"/>
                <a:sym typeface="Atkinson Hyperlegible"/>
              </a:rPr>
              <a:t>Bagdonas</a:t>
            </a:r>
            <a:r>
              <a:rPr lang="en-US" sz="1800" dirty="0">
                <a:solidFill>
                  <a:srgbClr val="000000"/>
                </a:solidFill>
                <a:latin typeface="Atkinson Hyperlegible"/>
                <a:ea typeface="Atkinson Hyperlegible"/>
                <a:cs typeface="Atkinson Hyperlegible"/>
                <a:sym typeface="Atkinson Hyperlegible"/>
              </a:rPr>
              <a:t>, 2003</a:t>
            </a:r>
            <a:r>
              <a:rPr lang="lt-LT" sz="1800" dirty="0">
                <a:solidFill>
                  <a:srgbClr val="000000"/>
                </a:solidFill>
                <a:latin typeface="Atkinson Hyperlegible"/>
                <a:ea typeface="Atkinson Hyperlegible"/>
                <a:cs typeface="Atkinson Hyperlegible"/>
                <a:sym typeface="Atkinson Hyperlegible"/>
              </a:rPr>
              <a:t>)</a:t>
            </a:r>
            <a:endParaRPr lang="en-US" sz="1800" dirty="0">
              <a:solidFill>
                <a:srgbClr val="000000"/>
              </a:solidFill>
              <a:latin typeface="Atkinson Hyperlegible"/>
              <a:ea typeface="Atkinson Hyperlegible"/>
              <a:cs typeface="Atkinson Hyperlegible"/>
              <a:sym typeface="Atkinson Hyperlegible"/>
            </a:endParaRPr>
          </a:p>
        </p:txBody>
      </p:sp>
      <p:sp>
        <p:nvSpPr>
          <p:cNvPr id="5" name="Freeform 5"/>
          <p:cNvSpPr/>
          <p:nvPr/>
        </p:nvSpPr>
        <p:spPr>
          <a:xfrm>
            <a:off x="3849151"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2000"/>
            </a:blip>
            <a:stretch>
              <a:fillRect/>
            </a:stretch>
          </a:blipFill>
        </p:spPr>
        <p:txBody>
          <a:bodyPr/>
          <a:lstStyle/>
          <a:p>
            <a:endParaRPr lang="lt-LT"/>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1407146" y="1166175"/>
            <a:ext cx="13627223" cy="679450"/>
          </a:xfrm>
          <a:prstGeom prst="rect">
            <a:avLst/>
          </a:prstGeom>
        </p:spPr>
        <p:txBody>
          <a:bodyPr lIns="0" tIns="0" rIns="0" bIns="0" rtlCol="0" anchor="t">
            <a:spAutoFit/>
          </a:bodyPr>
          <a:lstStyle/>
          <a:p>
            <a:pPr algn="l">
              <a:lnSpc>
                <a:spcPts val="5599"/>
              </a:lnSpc>
              <a:spcBef>
                <a:spcPct val="0"/>
              </a:spcBef>
            </a:pPr>
            <a:r>
              <a:rPr lang="en-US" sz="3999" b="1">
                <a:solidFill>
                  <a:srgbClr val="000000"/>
                </a:solidFill>
                <a:latin typeface="Atkinson Hyperlegible Bold"/>
                <a:ea typeface="Atkinson Hyperlegible Bold"/>
                <a:cs typeface="Atkinson Hyperlegible Bold"/>
                <a:sym typeface="Atkinson Hyperlegible Bold"/>
              </a:rPr>
              <a:t>Veiksniai, lemiantys pedagogų nuostatas</a:t>
            </a:r>
          </a:p>
        </p:txBody>
      </p:sp>
      <p:sp>
        <p:nvSpPr>
          <p:cNvPr id="3" name="TextBox 3"/>
          <p:cNvSpPr txBox="1"/>
          <p:nvPr/>
        </p:nvSpPr>
        <p:spPr>
          <a:xfrm>
            <a:off x="516636" y="9411208"/>
            <a:ext cx="17076420" cy="356234"/>
          </a:xfrm>
          <a:prstGeom prst="rect">
            <a:avLst/>
          </a:prstGeom>
        </p:spPr>
        <p:txBody>
          <a:bodyPr lIns="0" tIns="0" rIns="0" bIns="0" rtlCol="0" anchor="t">
            <a:spAutoFit/>
          </a:bodyPr>
          <a:lstStyle/>
          <a:p>
            <a:pPr algn="r">
              <a:lnSpc>
                <a:spcPts val="2940"/>
              </a:lnSpc>
            </a:pPr>
            <a:r>
              <a:rPr lang="en-US" sz="2100">
                <a:solidFill>
                  <a:srgbClr val="000000"/>
                </a:solidFill>
                <a:latin typeface="Atkinson Hyperlegible"/>
                <a:ea typeface="Atkinson Hyperlegible"/>
                <a:cs typeface="Atkinson Hyperlegible"/>
                <a:sym typeface="Atkinson Hyperlegible"/>
              </a:rPr>
              <a:t>(Paramanik ir kt., 2018;  Moberg ir kt., 2020; Jury ir kt., 2021; Sharma, ir kt., 2016; Sharma, 2020)  </a:t>
            </a:r>
          </a:p>
        </p:txBody>
      </p:sp>
      <p:sp>
        <p:nvSpPr>
          <p:cNvPr id="4" name="TextBox 4"/>
          <p:cNvSpPr txBox="1"/>
          <p:nvPr/>
        </p:nvSpPr>
        <p:spPr>
          <a:xfrm>
            <a:off x="1407146" y="2379849"/>
            <a:ext cx="15318475" cy="6729730"/>
          </a:xfrm>
          <a:prstGeom prst="rect">
            <a:avLst/>
          </a:prstGeom>
        </p:spPr>
        <p:txBody>
          <a:bodyPr lIns="0" tIns="0" rIns="0" bIns="0" rtlCol="0" anchor="t">
            <a:spAutoFit/>
          </a:bodyPr>
          <a:lstStyle/>
          <a:p>
            <a:pPr marL="647702" lvl="1" indent="-323851" algn="l">
              <a:lnSpc>
                <a:spcPts val="4200"/>
              </a:lnSpc>
              <a:buFont typeface="Arial"/>
              <a:buChar char="•"/>
            </a:pPr>
            <a:r>
              <a:rPr lang="lt-LT" sz="3000" noProof="0" dirty="0">
                <a:solidFill>
                  <a:srgbClr val="000000"/>
                </a:solidFill>
                <a:latin typeface="Atkinson Hyperlegible"/>
                <a:ea typeface="Atkinson Hyperlegible"/>
                <a:cs typeface="Atkinson Hyperlegible"/>
                <a:sym typeface="Atkinson Hyperlegible"/>
              </a:rPr>
              <a:t>susiję su </a:t>
            </a:r>
            <a:r>
              <a:rPr lang="lt-LT" sz="3000" b="1" noProof="0" dirty="0">
                <a:solidFill>
                  <a:srgbClr val="203D69"/>
                </a:solidFill>
                <a:latin typeface="Atkinson Hyperlegible Bold"/>
                <a:ea typeface="Atkinson Hyperlegible Bold"/>
                <a:cs typeface="Atkinson Hyperlegible Bold"/>
                <a:sym typeface="Atkinson Hyperlegible Bold"/>
              </a:rPr>
              <a:t>mokiniais </a:t>
            </a:r>
            <a:r>
              <a:rPr lang="lt-LT" sz="3000" noProof="0" dirty="0">
                <a:solidFill>
                  <a:srgbClr val="000000"/>
                </a:solidFill>
                <a:latin typeface="Atkinson Hyperlegible"/>
                <a:ea typeface="Atkinson Hyperlegible"/>
                <a:cs typeface="Atkinson Hyperlegible"/>
                <a:sym typeface="Atkinson Hyperlegible"/>
              </a:rPr>
              <a:t>(pozityviau vertinamas įtraukimas mokinių, turinčių lengvą ar vidutinę negalią, o ne vaikų, turinčių sunkią negalią; mažiau teigiamai vertinama elgesio ir emocijų sunkumų turintys mokiniai, geriau - intelekto sutrikimų turintys mokiniai);</a:t>
            </a:r>
          </a:p>
          <a:p>
            <a:pPr algn="l">
              <a:lnSpc>
                <a:spcPts val="2100"/>
              </a:lnSpc>
            </a:pPr>
            <a:endParaRPr lang="lt-LT" sz="3000" noProof="0" dirty="0">
              <a:solidFill>
                <a:srgbClr val="000000"/>
              </a:solidFill>
              <a:latin typeface="Atkinson Hyperlegible"/>
              <a:ea typeface="Atkinson Hyperlegible"/>
              <a:cs typeface="Atkinson Hyperlegible"/>
              <a:sym typeface="Atkinson Hyperlegible"/>
            </a:endParaRPr>
          </a:p>
          <a:p>
            <a:pPr marL="647702" lvl="1" indent="-323851" algn="l">
              <a:lnSpc>
                <a:spcPts val="4200"/>
              </a:lnSpc>
              <a:buFont typeface="Arial"/>
              <a:buChar char="•"/>
            </a:pPr>
            <a:r>
              <a:rPr lang="lt-LT" sz="3000" noProof="0" dirty="0">
                <a:solidFill>
                  <a:srgbClr val="000000"/>
                </a:solidFill>
                <a:latin typeface="Atkinson Hyperlegible"/>
                <a:ea typeface="Atkinson Hyperlegible"/>
                <a:cs typeface="Atkinson Hyperlegible"/>
                <a:sym typeface="Atkinson Hyperlegible"/>
              </a:rPr>
              <a:t>susiję su </a:t>
            </a:r>
            <a:r>
              <a:rPr lang="lt-LT" sz="3000" b="1" noProof="0" dirty="0">
                <a:solidFill>
                  <a:srgbClr val="203D69"/>
                </a:solidFill>
                <a:latin typeface="Atkinson Hyperlegible Bold"/>
                <a:ea typeface="Atkinson Hyperlegible Bold"/>
                <a:cs typeface="Atkinson Hyperlegible Bold"/>
                <a:sym typeface="Atkinson Hyperlegible Bold"/>
              </a:rPr>
              <a:t>aplinka </a:t>
            </a:r>
            <a:r>
              <a:rPr lang="lt-LT" sz="3000" noProof="0" dirty="0">
                <a:solidFill>
                  <a:srgbClr val="000000"/>
                </a:solidFill>
                <a:latin typeface="Atkinson Hyperlegible"/>
                <a:ea typeface="Atkinson Hyperlegible"/>
                <a:cs typeface="Atkinson Hyperlegible"/>
                <a:sym typeface="Atkinson Hyperlegible"/>
              </a:rPr>
              <a:t>(pagalbos mokytojui paslaugų prieinamumas, socialinė ir kultūrinė aplinka bei klasės dydis – kiek joje yra mokinių su sutrikimais ar negaliomis);</a:t>
            </a:r>
          </a:p>
          <a:p>
            <a:pPr algn="l">
              <a:lnSpc>
                <a:spcPts val="2380"/>
              </a:lnSpc>
            </a:pPr>
            <a:endParaRPr lang="lt-LT" sz="3000" noProof="0" dirty="0">
              <a:solidFill>
                <a:srgbClr val="000000"/>
              </a:solidFill>
              <a:latin typeface="Atkinson Hyperlegible"/>
              <a:ea typeface="Atkinson Hyperlegible"/>
              <a:cs typeface="Atkinson Hyperlegible"/>
              <a:sym typeface="Atkinson Hyperlegible"/>
            </a:endParaRPr>
          </a:p>
          <a:p>
            <a:pPr marL="647702" lvl="1" indent="-323851" algn="l">
              <a:lnSpc>
                <a:spcPts val="4200"/>
              </a:lnSpc>
              <a:buFont typeface="Arial"/>
              <a:buChar char="•"/>
            </a:pPr>
            <a:r>
              <a:rPr lang="lt-LT" sz="3000" noProof="0" dirty="0">
                <a:solidFill>
                  <a:srgbClr val="000000"/>
                </a:solidFill>
                <a:latin typeface="Atkinson Hyperlegible"/>
                <a:ea typeface="Atkinson Hyperlegible"/>
                <a:cs typeface="Atkinson Hyperlegible"/>
                <a:sym typeface="Atkinson Hyperlegible"/>
              </a:rPr>
              <a:t>susiję su </a:t>
            </a:r>
            <a:r>
              <a:rPr lang="lt-LT" sz="3000" b="1" noProof="0" dirty="0">
                <a:solidFill>
                  <a:srgbClr val="203D69"/>
                </a:solidFill>
                <a:latin typeface="Atkinson Hyperlegible Bold"/>
                <a:ea typeface="Atkinson Hyperlegible Bold"/>
                <a:cs typeface="Atkinson Hyperlegible Bold"/>
                <a:sym typeface="Atkinson Hyperlegible Bold"/>
              </a:rPr>
              <a:t>pedagogais </a:t>
            </a:r>
            <a:r>
              <a:rPr lang="lt-LT" sz="3000" noProof="0" dirty="0">
                <a:solidFill>
                  <a:srgbClr val="000000"/>
                </a:solidFill>
                <a:latin typeface="Atkinson Hyperlegible"/>
                <a:ea typeface="Atkinson Hyperlegible"/>
                <a:cs typeface="Atkinson Hyperlegible"/>
                <a:sym typeface="Atkinson Hyperlegible"/>
              </a:rPr>
              <a:t>(demografiniai aspektai - pedagogo lytis, amžius, turima asmeninė ir darbo patirtis, bendravimo dažnis su SUP turinčiais vaikais).</a:t>
            </a:r>
          </a:p>
          <a:p>
            <a:pPr algn="l">
              <a:lnSpc>
                <a:spcPts val="4200"/>
              </a:lnSpc>
            </a:pPr>
            <a:endParaRPr lang="lt-LT" sz="3000" noProof="0" dirty="0">
              <a:solidFill>
                <a:srgbClr val="000000"/>
              </a:solidFill>
              <a:latin typeface="Atkinson Hyperlegible"/>
              <a:ea typeface="Atkinson Hyperlegible"/>
              <a:cs typeface="Atkinson Hyperlegible"/>
              <a:sym typeface="Atkinson Hyperlegible"/>
            </a:endParaRPr>
          </a:p>
          <a:p>
            <a:pPr lvl="1">
              <a:lnSpc>
                <a:spcPts val="3640"/>
              </a:lnSpc>
            </a:pPr>
            <a:r>
              <a:rPr lang="lt-LT" sz="2600" noProof="0" dirty="0">
                <a:solidFill>
                  <a:srgbClr val="203D69"/>
                </a:solidFill>
                <a:latin typeface="Atkinson Hyperlegible"/>
                <a:ea typeface="Atkinson Hyperlegible"/>
                <a:cs typeface="Atkinson Hyperlegible"/>
                <a:sym typeface="Atkinson Hyperlegible"/>
              </a:rPr>
              <a:t>Kuo didesnę patirtį turi mokytojas, tuo didesnė tikimybė, kad jo požiūris į įtraukųjį ugdymą bus neigiamas, tačiau </a:t>
            </a:r>
            <a:r>
              <a:rPr lang="lt-LT" sz="2600" b="1" noProof="0" dirty="0">
                <a:solidFill>
                  <a:srgbClr val="203D69"/>
                </a:solidFill>
                <a:latin typeface="Atkinson Hyperlegible Bold"/>
                <a:ea typeface="Atkinson Hyperlegible Bold"/>
                <a:cs typeface="Atkinson Hyperlegible Bold"/>
                <a:sym typeface="Atkinson Hyperlegible Bold"/>
              </a:rPr>
              <a:t>nuolatinis bendravimas su mokiniais, turinčiais SUP</a:t>
            </a:r>
            <a:r>
              <a:rPr lang="lt-LT" sz="2600" noProof="0" dirty="0">
                <a:solidFill>
                  <a:srgbClr val="203D69"/>
                </a:solidFill>
                <a:latin typeface="Atkinson Hyperlegible"/>
                <a:ea typeface="Atkinson Hyperlegible"/>
                <a:cs typeface="Atkinson Hyperlegible"/>
                <a:sym typeface="Atkinson Hyperlegible"/>
              </a:rPr>
              <a:t>, turi teigiamos įtakos mokytojų požiūrio formavimuisi (</a:t>
            </a:r>
            <a:r>
              <a:rPr lang="lt-LT" sz="2600" noProof="0" dirty="0" err="1">
                <a:solidFill>
                  <a:srgbClr val="203D69"/>
                </a:solidFill>
                <a:latin typeface="Atkinson Hyperlegible"/>
                <a:ea typeface="Atkinson Hyperlegible"/>
                <a:cs typeface="Atkinson Hyperlegible"/>
                <a:sym typeface="Atkinson Hyperlegible"/>
              </a:rPr>
              <a:t>Sharma</a:t>
            </a:r>
            <a:r>
              <a:rPr lang="lt-LT" sz="2600" noProof="0" dirty="0">
                <a:solidFill>
                  <a:srgbClr val="203D69"/>
                </a:solidFill>
                <a:latin typeface="Atkinson Hyperlegible"/>
                <a:ea typeface="Atkinson Hyperlegible"/>
                <a:cs typeface="Atkinson Hyperlegible"/>
                <a:sym typeface="Atkinson Hyperlegible"/>
              </a:rPr>
              <a:t>,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7185395" y="1622421"/>
            <a:ext cx="4643976" cy="1011872"/>
            <a:chOff x="0" y="0"/>
            <a:chExt cx="1223105" cy="266501"/>
          </a:xfrm>
        </p:grpSpPr>
        <p:sp>
          <p:nvSpPr>
            <p:cNvPr id="3" name="Freeform 3"/>
            <p:cNvSpPr/>
            <p:nvPr/>
          </p:nvSpPr>
          <p:spPr>
            <a:xfrm>
              <a:off x="0" y="0"/>
              <a:ext cx="1223105" cy="266501"/>
            </a:xfrm>
            <a:custGeom>
              <a:avLst/>
              <a:gdLst/>
              <a:ahLst/>
              <a:cxnLst/>
              <a:rect l="l" t="t" r="r" b="b"/>
              <a:pathLst>
                <a:path w="1223105" h="266501">
                  <a:moveTo>
                    <a:pt x="85022" y="0"/>
                  </a:moveTo>
                  <a:lnTo>
                    <a:pt x="1138083" y="0"/>
                  </a:lnTo>
                  <a:cubicBezTo>
                    <a:pt x="1160632" y="0"/>
                    <a:pt x="1182258" y="8958"/>
                    <a:pt x="1198202" y="24902"/>
                  </a:cubicBezTo>
                  <a:cubicBezTo>
                    <a:pt x="1214147" y="40847"/>
                    <a:pt x="1223105" y="62472"/>
                    <a:pt x="1223105" y="85022"/>
                  </a:cubicBezTo>
                  <a:lnTo>
                    <a:pt x="1223105" y="181480"/>
                  </a:lnTo>
                  <a:cubicBezTo>
                    <a:pt x="1223105" y="204029"/>
                    <a:pt x="1214147" y="225655"/>
                    <a:pt x="1198202" y="241599"/>
                  </a:cubicBezTo>
                  <a:cubicBezTo>
                    <a:pt x="1182258" y="257544"/>
                    <a:pt x="1160632" y="266501"/>
                    <a:pt x="1138083" y="266501"/>
                  </a:cubicBezTo>
                  <a:lnTo>
                    <a:pt x="85022" y="266501"/>
                  </a:lnTo>
                  <a:cubicBezTo>
                    <a:pt x="62472" y="266501"/>
                    <a:pt x="40847" y="257544"/>
                    <a:pt x="24902" y="241599"/>
                  </a:cubicBezTo>
                  <a:cubicBezTo>
                    <a:pt x="8958" y="225655"/>
                    <a:pt x="0" y="204029"/>
                    <a:pt x="0" y="181480"/>
                  </a:cubicBezTo>
                  <a:lnTo>
                    <a:pt x="0" y="85022"/>
                  </a:lnTo>
                  <a:cubicBezTo>
                    <a:pt x="0" y="62472"/>
                    <a:pt x="8958" y="40847"/>
                    <a:pt x="24902" y="24902"/>
                  </a:cubicBezTo>
                  <a:cubicBezTo>
                    <a:pt x="40847" y="8958"/>
                    <a:pt x="62472" y="0"/>
                    <a:pt x="85022" y="0"/>
                  </a:cubicBezTo>
                  <a:close/>
                </a:path>
              </a:pathLst>
            </a:custGeom>
            <a:solidFill>
              <a:srgbClr val="203D69"/>
            </a:solidFill>
          </p:spPr>
          <p:txBody>
            <a:bodyPr/>
            <a:lstStyle/>
            <a:p>
              <a:endParaRPr lang="lt-LT"/>
            </a:p>
          </p:txBody>
        </p:sp>
        <p:sp>
          <p:nvSpPr>
            <p:cNvPr id="4" name="TextBox 4"/>
            <p:cNvSpPr txBox="1"/>
            <p:nvPr/>
          </p:nvSpPr>
          <p:spPr>
            <a:xfrm>
              <a:off x="0" y="-28575"/>
              <a:ext cx="1223105" cy="295076"/>
            </a:xfrm>
            <a:prstGeom prst="rect">
              <a:avLst/>
            </a:prstGeom>
          </p:spPr>
          <p:txBody>
            <a:bodyPr lIns="50800" tIns="50800" rIns="50800" bIns="50800" rtlCol="0" anchor="ctr"/>
            <a:lstStyle/>
            <a:p>
              <a:pPr algn="ctr">
                <a:lnSpc>
                  <a:spcPts val="2380"/>
                </a:lnSpc>
              </a:pPr>
              <a:endParaRPr/>
            </a:p>
          </p:txBody>
        </p:sp>
      </p:grpSp>
      <p:sp>
        <p:nvSpPr>
          <p:cNvPr id="5" name="TextBox 5"/>
          <p:cNvSpPr txBox="1"/>
          <p:nvPr/>
        </p:nvSpPr>
        <p:spPr>
          <a:xfrm>
            <a:off x="1803082" y="467800"/>
            <a:ext cx="14681835" cy="688974"/>
          </a:xfrm>
          <a:prstGeom prst="rect">
            <a:avLst/>
          </a:prstGeom>
        </p:spPr>
        <p:txBody>
          <a:bodyPr lIns="0" tIns="0" rIns="0" bIns="0" rtlCol="0" anchor="t">
            <a:spAutoFit/>
          </a:bodyPr>
          <a:lstStyle/>
          <a:p>
            <a:pPr algn="ctr">
              <a:lnSpc>
                <a:spcPts val="5600"/>
              </a:lnSpc>
            </a:pPr>
            <a:r>
              <a:rPr lang="en-US" sz="4000" b="1">
                <a:solidFill>
                  <a:srgbClr val="000000"/>
                </a:solidFill>
                <a:latin typeface="Atkinson Hyperlegible Bold"/>
                <a:ea typeface="Atkinson Hyperlegible Bold"/>
                <a:cs typeface="Atkinson Hyperlegible Bold"/>
                <a:sym typeface="Atkinson Hyperlegible Bold"/>
              </a:rPr>
              <a:t>Konsultavimo patirtys: dažniausiai pasitaikančios problemos</a:t>
            </a:r>
          </a:p>
        </p:txBody>
      </p:sp>
      <p:grpSp>
        <p:nvGrpSpPr>
          <p:cNvPr id="6" name="Group 6"/>
          <p:cNvGrpSpPr/>
          <p:nvPr/>
        </p:nvGrpSpPr>
        <p:grpSpPr>
          <a:xfrm>
            <a:off x="1100356" y="5247958"/>
            <a:ext cx="4943022" cy="2336796"/>
            <a:chOff x="0" y="0"/>
            <a:chExt cx="1301866" cy="615452"/>
          </a:xfrm>
        </p:grpSpPr>
        <p:sp>
          <p:nvSpPr>
            <p:cNvPr id="7" name="Freeform 7"/>
            <p:cNvSpPr/>
            <p:nvPr/>
          </p:nvSpPr>
          <p:spPr>
            <a:xfrm>
              <a:off x="0" y="0"/>
              <a:ext cx="1301866" cy="615452"/>
            </a:xfrm>
            <a:custGeom>
              <a:avLst/>
              <a:gdLst/>
              <a:ahLst/>
              <a:cxnLst/>
              <a:rect l="l" t="t" r="r" b="b"/>
              <a:pathLst>
                <a:path w="1301866" h="615452">
                  <a:moveTo>
                    <a:pt x="79878" y="0"/>
                  </a:moveTo>
                  <a:lnTo>
                    <a:pt x="1221988" y="0"/>
                  </a:lnTo>
                  <a:cubicBezTo>
                    <a:pt x="1243173" y="0"/>
                    <a:pt x="1263490" y="8416"/>
                    <a:pt x="1278470" y="23396"/>
                  </a:cubicBezTo>
                  <a:cubicBezTo>
                    <a:pt x="1293450" y="38376"/>
                    <a:pt x="1301866" y="58693"/>
                    <a:pt x="1301866" y="79878"/>
                  </a:cubicBezTo>
                  <a:lnTo>
                    <a:pt x="1301866" y="535575"/>
                  </a:lnTo>
                  <a:cubicBezTo>
                    <a:pt x="1301866" y="579690"/>
                    <a:pt x="1266103" y="615452"/>
                    <a:pt x="1221988" y="615452"/>
                  </a:cubicBezTo>
                  <a:lnTo>
                    <a:pt x="79878" y="615452"/>
                  </a:lnTo>
                  <a:cubicBezTo>
                    <a:pt x="35763" y="615452"/>
                    <a:pt x="0" y="579690"/>
                    <a:pt x="0" y="535575"/>
                  </a:cubicBezTo>
                  <a:lnTo>
                    <a:pt x="0" y="79878"/>
                  </a:lnTo>
                  <a:cubicBezTo>
                    <a:pt x="0" y="35763"/>
                    <a:pt x="35763" y="0"/>
                    <a:pt x="79878" y="0"/>
                  </a:cubicBezTo>
                  <a:close/>
                </a:path>
              </a:pathLst>
            </a:custGeom>
            <a:solidFill>
              <a:srgbClr val="203D69"/>
            </a:solidFill>
          </p:spPr>
          <p:txBody>
            <a:bodyPr/>
            <a:lstStyle/>
            <a:p>
              <a:endParaRPr lang="lt-LT"/>
            </a:p>
          </p:txBody>
        </p:sp>
        <p:sp>
          <p:nvSpPr>
            <p:cNvPr id="8" name="TextBox 8"/>
            <p:cNvSpPr txBox="1"/>
            <p:nvPr/>
          </p:nvSpPr>
          <p:spPr>
            <a:xfrm>
              <a:off x="0" y="-28575"/>
              <a:ext cx="1301866" cy="644027"/>
            </a:xfrm>
            <a:prstGeom prst="rect">
              <a:avLst/>
            </a:prstGeom>
          </p:spPr>
          <p:txBody>
            <a:bodyPr lIns="50800" tIns="50800" rIns="50800" bIns="50800" rtlCol="0" anchor="ctr"/>
            <a:lstStyle/>
            <a:p>
              <a:pPr algn="ctr">
                <a:lnSpc>
                  <a:spcPts val="2380"/>
                </a:lnSpc>
              </a:pPr>
              <a:endParaRPr/>
            </a:p>
          </p:txBody>
        </p:sp>
      </p:grpSp>
      <p:grpSp>
        <p:nvGrpSpPr>
          <p:cNvPr id="9" name="Group 9"/>
          <p:cNvGrpSpPr/>
          <p:nvPr/>
        </p:nvGrpSpPr>
        <p:grpSpPr>
          <a:xfrm>
            <a:off x="1337234" y="3213939"/>
            <a:ext cx="4506751" cy="1748269"/>
            <a:chOff x="0" y="0"/>
            <a:chExt cx="1186963" cy="460449"/>
          </a:xfrm>
        </p:grpSpPr>
        <p:sp>
          <p:nvSpPr>
            <p:cNvPr id="10" name="Freeform 10"/>
            <p:cNvSpPr/>
            <p:nvPr/>
          </p:nvSpPr>
          <p:spPr>
            <a:xfrm>
              <a:off x="0" y="0"/>
              <a:ext cx="1186963" cy="460449"/>
            </a:xfrm>
            <a:custGeom>
              <a:avLst/>
              <a:gdLst/>
              <a:ahLst/>
              <a:cxnLst/>
              <a:rect l="l" t="t" r="r" b="b"/>
              <a:pathLst>
                <a:path w="1186963" h="460449">
                  <a:moveTo>
                    <a:pt x="87610" y="0"/>
                  </a:moveTo>
                  <a:lnTo>
                    <a:pt x="1099353" y="0"/>
                  </a:lnTo>
                  <a:cubicBezTo>
                    <a:pt x="1147739" y="0"/>
                    <a:pt x="1186963" y="39224"/>
                    <a:pt x="1186963" y="87610"/>
                  </a:cubicBezTo>
                  <a:lnTo>
                    <a:pt x="1186963" y="372839"/>
                  </a:lnTo>
                  <a:cubicBezTo>
                    <a:pt x="1186963" y="396075"/>
                    <a:pt x="1177733" y="418359"/>
                    <a:pt x="1161303" y="434789"/>
                  </a:cubicBezTo>
                  <a:cubicBezTo>
                    <a:pt x="1144873" y="451219"/>
                    <a:pt x="1122589" y="460449"/>
                    <a:pt x="1099353" y="460449"/>
                  </a:cubicBezTo>
                  <a:lnTo>
                    <a:pt x="87610" y="460449"/>
                  </a:lnTo>
                  <a:cubicBezTo>
                    <a:pt x="39224" y="460449"/>
                    <a:pt x="0" y="421225"/>
                    <a:pt x="0" y="372839"/>
                  </a:cubicBezTo>
                  <a:lnTo>
                    <a:pt x="0" y="87610"/>
                  </a:lnTo>
                  <a:cubicBezTo>
                    <a:pt x="0" y="39224"/>
                    <a:pt x="39224" y="0"/>
                    <a:pt x="87610" y="0"/>
                  </a:cubicBezTo>
                  <a:close/>
                </a:path>
              </a:pathLst>
            </a:custGeom>
            <a:solidFill>
              <a:srgbClr val="203D69"/>
            </a:solidFill>
          </p:spPr>
          <p:txBody>
            <a:bodyPr/>
            <a:lstStyle/>
            <a:p>
              <a:endParaRPr lang="lt-LT"/>
            </a:p>
          </p:txBody>
        </p:sp>
        <p:sp>
          <p:nvSpPr>
            <p:cNvPr id="11" name="TextBox 11"/>
            <p:cNvSpPr txBox="1"/>
            <p:nvPr/>
          </p:nvSpPr>
          <p:spPr>
            <a:xfrm>
              <a:off x="0" y="-28575"/>
              <a:ext cx="1186963" cy="489024"/>
            </a:xfrm>
            <a:prstGeom prst="rect">
              <a:avLst/>
            </a:prstGeom>
          </p:spPr>
          <p:txBody>
            <a:bodyPr lIns="50800" tIns="50800" rIns="50800" bIns="50800" rtlCol="0" anchor="ctr"/>
            <a:lstStyle/>
            <a:p>
              <a:pPr algn="ctr">
                <a:lnSpc>
                  <a:spcPts val="2380"/>
                </a:lnSpc>
              </a:pPr>
              <a:endParaRPr/>
            </a:p>
          </p:txBody>
        </p:sp>
      </p:grpSp>
      <p:grpSp>
        <p:nvGrpSpPr>
          <p:cNvPr id="12" name="Group 12"/>
          <p:cNvGrpSpPr/>
          <p:nvPr/>
        </p:nvGrpSpPr>
        <p:grpSpPr>
          <a:xfrm>
            <a:off x="1413924" y="1522799"/>
            <a:ext cx="4498673" cy="1509883"/>
            <a:chOff x="0" y="0"/>
            <a:chExt cx="1184836" cy="397665"/>
          </a:xfrm>
        </p:grpSpPr>
        <p:sp>
          <p:nvSpPr>
            <p:cNvPr id="13" name="Freeform 13"/>
            <p:cNvSpPr/>
            <p:nvPr/>
          </p:nvSpPr>
          <p:spPr>
            <a:xfrm>
              <a:off x="0" y="0"/>
              <a:ext cx="1184836" cy="397665"/>
            </a:xfrm>
            <a:custGeom>
              <a:avLst/>
              <a:gdLst/>
              <a:ahLst/>
              <a:cxnLst/>
              <a:rect l="l" t="t" r="r" b="b"/>
              <a:pathLst>
                <a:path w="1184836" h="397665">
                  <a:moveTo>
                    <a:pt x="87768" y="0"/>
                  </a:moveTo>
                  <a:lnTo>
                    <a:pt x="1097068" y="0"/>
                  </a:lnTo>
                  <a:cubicBezTo>
                    <a:pt x="1120345" y="0"/>
                    <a:pt x="1142669" y="9247"/>
                    <a:pt x="1159129" y="25707"/>
                  </a:cubicBezTo>
                  <a:cubicBezTo>
                    <a:pt x="1175589" y="42166"/>
                    <a:pt x="1184836" y="64490"/>
                    <a:pt x="1184836" y="87768"/>
                  </a:cubicBezTo>
                  <a:lnTo>
                    <a:pt x="1184836" y="309897"/>
                  </a:lnTo>
                  <a:cubicBezTo>
                    <a:pt x="1184836" y="333174"/>
                    <a:pt x="1175589" y="355498"/>
                    <a:pt x="1159129" y="371958"/>
                  </a:cubicBezTo>
                  <a:cubicBezTo>
                    <a:pt x="1142669" y="388418"/>
                    <a:pt x="1120345" y="397665"/>
                    <a:pt x="1097068" y="397665"/>
                  </a:cubicBezTo>
                  <a:lnTo>
                    <a:pt x="87768" y="397665"/>
                  </a:lnTo>
                  <a:cubicBezTo>
                    <a:pt x="64490" y="397665"/>
                    <a:pt x="42166" y="388418"/>
                    <a:pt x="25707" y="371958"/>
                  </a:cubicBezTo>
                  <a:cubicBezTo>
                    <a:pt x="9247" y="355498"/>
                    <a:pt x="0" y="333174"/>
                    <a:pt x="0" y="309897"/>
                  </a:cubicBezTo>
                  <a:lnTo>
                    <a:pt x="0" y="87768"/>
                  </a:lnTo>
                  <a:cubicBezTo>
                    <a:pt x="0" y="64490"/>
                    <a:pt x="9247" y="42166"/>
                    <a:pt x="25707" y="25707"/>
                  </a:cubicBezTo>
                  <a:cubicBezTo>
                    <a:pt x="42166" y="9247"/>
                    <a:pt x="64490" y="0"/>
                    <a:pt x="87768" y="0"/>
                  </a:cubicBezTo>
                  <a:close/>
                </a:path>
              </a:pathLst>
            </a:custGeom>
            <a:solidFill>
              <a:srgbClr val="203D69"/>
            </a:solidFill>
          </p:spPr>
          <p:txBody>
            <a:bodyPr/>
            <a:lstStyle/>
            <a:p>
              <a:endParaRPr lang="lt-LT"/>
            </a:p>
          </p:txBody>
        </p:sp>
        <p:sp>
          <p:nvSpPr>
            <p:cNvPr id="14" name="TextBox 14"/>
            <p:cNvSpPr txBox="1"/>
            <p:nvPr/>
          </p:nvSpPr>
          <p:spPr>
            <a:xfrm>
              <a:off x="0" y="-28575"/>
              <a:ext cx="1184836" cy="426240"/>
            </a:xfrm>
            <a:prstGeom prst="rect">
              <a:avLst/>
            </a:prstGeom>
          </p:spPr>
          <p:txBody>
            <a:bodyPr lIns="50800" tIns="50800" rIns="50800" bIns="50800" rtlCol="0" anchor="ctr"/>
            <a:lstStyle/>
            <a:p>
              <a:pPr algn="ctr">
                <a:lnSpc>
                  <a:spcPts val="2380"/>
                </a:lnSpc>
              </a:pPr>
              <a:endParaRPr/>
            </a:p>
          </p:txBody>
        </p:sp>
      </p:grpSp>
      <p:grpSp>
        <p:nvGrpSpPr>
          <p:cNvPr id="15" name="Group 15"/>
          <p:cNvGrpSpPr/>
          <p:nvPr/>
        </p:nvGrpSpPr>
        <p:grpSpPr>
          <a:xfrm>
            <a:off x="12444932" y="1756406"/>
            <a:ext cx="4814368" cy="1964925"/>
            <a:chOff x="0" y="0"/>
            <a:chExt cx="1267982" cy="517511"/>
          </a:xfrm>
        </p:grpSpPr>
        <p:sp>
          <p:nvSpPr>
            <p:cNvPr id="16" name="Freeform 16"/>
            <p:cNvSpPr/>
            <p:nvPr/>
          </p:nvSpPr>
          <p:spPr>
            <a:xfrm>
              <a:off x="0" y="0"/>
              <a:ext cx="1267982" cy="517511"/>
            </a:xfrm>
            <a:custGeom>
              <a:avLst/>
              <a:gdLst/>
              <a:ahLst/>
              <a:cxnLst/>
              <a:rect l="l" t="t" r="r" b="b"/>
              <a:pathLst>
                <a:path w="1267982" h="517511">
                  <a:moveTo>
                    <a:pt x="82012" y="0"/>
                  </a:moveTo>
                  <a:lnTo>
                    <a:pt x="1185969" y="0"/>
                  </a:lnTo>
                  <a:cubicBezTo>
                    <a:pt x="1207720" y="0"/>
                    <a:pt x="1228581" y="8641"/>
                    <a:pt x="1243961" y="24021"/>
                  </a:cubicBezTo>
                  <a:cubicBezTo>
                    <a:pt x="1259341" y="39401"/>
                    <a:pt x="1267982" y="60261"/>
                    <a:pt x="1267982" y="82012"/>
                  </a:cubicBezTo>
                  <a:lnTo>
                    <a:pt x="1267982" y="435499"/>
                  </a:lnTo>
                  <a:cubicBezTo>
                    <a:pt x="1267982" y="457250"/>
                    <a:pt x="1259341" y="478110"/>
                    <a:pt x="1243961" y="493490"/>
                  </a:cubicBezTo>
                  <a:cubicBezTo>
                    <a:pt x="1228581" y="508870"/>
                    <a:pt x="1207720" y="517511"/>
                    <a:pt x="1185969" y="517511"/>
                  </a:cubicBezTo>
                  <a:lnTo>
                    <a:pt x="82012" y="517511"/>
                  </a:lnTo>
                  <a:cubicBezTo>
                    <a:pt x="60261" y="517511"/>
                    <a:pt x="39401" y="508870"/>
                    <a:pt x="24021" y="493490"/>
                  </a:cubicBezTo>
                  <a:cubicBezTo>
                    <a:pt x="8641" y="478110"/>
                    <a:pt x="0" y="457250"/>
                    <a:pt x="0" y="435499"/>
                  </a:cubicBezTo>
                  <a:lnTo>
                    <a:pt x="0" y="82012"/>
                  </a:lnTo>
                  <a:cubicBezTo>
                    <a:pt x="0" y="60261"/>
                    <a:pt x="8641" y="39401"/>
                    <a:pt x="24021" y="24021"/>
                  </a:cubicBezTo>
                  <a:cubicBezTo>
                    <a:pt x="39401" y="8641"/>
                    <a:pt x="60261" y="0"/>
                    <a:pt x="82012" y="0"/>
                  </a:cubicBezTo>
                  <a:close/>
                </a:path>
              </a:pathLst>
            </a:custGeom>
            <a:solidFill>
              <a:srgbClr val="203D69"/>
            </a:solidFill>
          </p:spPr>
          <p:txBody>
            <a:bodyPr/>
            <a:lstStyle/>
            <a:p>
              <a:endParaRPr lang="lt-LT"/>
            </a:p>
          </p:txBody>
        </p:sp>
        <p:sp>
          <p:nvSpPr>
            <p:cNvPr id="17" name="TextBox 17"/>
            <p:cNvSpPr txBox="1"/>
            <p:nvPr/>
          </p:nvSpPr>
          <p:spPr>
            <a:xfrm>
              <a:off x="0" y="-28575"/>
              <a:ext cx="1267982" cy="546086"/>
            </a:xfrm>
            <a:prstGeom prst="rect">
              <a:avLst/>
            </a:prstGeom>
          </p:spPr>
          <p:txBody>
            <a:bodyPr lIns="50800" tIns="50800" rIns="50800" bIns="50800" rtlCol="0" anchor="ctr"/>
            <a:lstStyle/>
            <a:p>
              <a:pPr algn="ctr">
                <a:lnSpc>
                  <a:spcPts val="2380"/>
                </a:lnSpc>
              </a:pPr>
              <a:endParaRPr/>
            </a:p>
          </p:txBody>
        </p:sp>
      </p:grpSp>
      <p:grpSp>
        <p:nvGrpSpPr>
          <p:cNvPr id="18" name="Group 18"/>
          <p:cNvGrpSpPr/>
          <p:nvPr/>
        </p:nvGrpSpPr>
        <p:grpSpPr>
          <a:xfrm>
            <a:off x="7071649" y="6200775"/>
            <a:ext cx="4756185" cy="1543050"/>
            <a:chOff x="0" y="0"/>
            <a:chExt cx="1252658" cy="406400"/>
          </a:xfrm>
        </p:grpSpPr>
        <p:sp>
          <p:nvSpPr>
            <p:cNvPr id="19" name="Freeform 19"/>
            <p:cNvSpPr/>
            <p:nvPr/>
          </p:nvSpPr>
          <p:spPr>
            <a:xfrm>
              <a:off x="0" y="0"/>
              <a:ext cx="1252658" cy="406400"/>
            </a:xfrm>
            <a:custGeom>
              <a:avLst/>
              <a:gdLst/>
              <a:ahLst/>
              <a:cxnLst/>
              <a:rect l="l" t="t" r="r" b="b"/>
              <a:pathLst>
                <a:path w="1252658" h="406400">
                  <a:moveTo>
                    <a:pt x="83016" y="0"/>
                  </a:moveTo>
                  <a:lnTo>
                    <a:pt x="1169642" y="0"/>
                  </a:lnTo>
                  <a:cubicBezTo>
                    <a:pt x="1191659" y="0"/>
                    <a:pt x="1212775" y="8746"/>
                    <a:pt x="1228343" y="24315"/>
                  </a:cubicBezTo>
                  <a:cubicBezTo>
                    <a:pt x="1243912" y="39883"/>
                    <a:pt x="1252658" y="60999"/>
                    <a:pt x="1252658" y="83016"/>
                  </a:cubicBezTo>
                  <a:lnTo>
                    <a:pt x="1252658" y="323384"/>
                  </a:lnTo>
                  <a:cubicBezTo>
                    <a:pt x="1252658" y="369233"/>
                    <a:pt x="1215490" y="406400"/>
                    <a:pt x="1169642" y="406400"/>
                  </a:cubicBezTo>
                  <a:lnTo>
                    <a:pt x="83016" y="406400"/>
                  </a:lnTo>
                  <a:cubicBezTo>
                    <a:pt x="37167" y="406400"/>
                    <a:pt x="0" y="369233"/>
                    <a:pt x="0" y="323384"/>
                  </a:cubicBezTo>
                  <a:lnTo>
                    <a:pt x="0" y="83016"/>
                  </a:lnTo>
                  <a:cubicBezTo>
                    <a:pt x="0" y="37167"/>
                    <a:pt x="37167" y="0"/>
                    <a:pt x="83016" y="0"/>
                  </a:cubicBezTo>
                  <a:close/>
                </a:path>
              </a:pathLst>
            </a:custGeom>
            <a:solidFill>
              <a:srgbClr val="203D69"/>
            </a:solidFill>
          </p:spPr>
          <p:txBody>
            <a:bodyPr/>
            <a:lstStyle/>
            <a:p>
              <a:endParaRPr lang="lt-LT"/>
            </a:p>
          </p:txBody>
        </p:sp>
        <p:sp>
          <p:nvSpPr>
            <p:cNvPr id="20" name="TextBox 20"/>
            <p:cNvSpPr txBox="1"/>
            <p:nvPr/>
          </p:nvSpPr>
          <p:spPr>
            <a:xfrm>
              <a:off x="0" y="-28575"/>
              <a:ext cx="1252658" cy="434975"/>
            </a:xfrm>
            <a:prstGeom prst="rect">
              <a:avLst/>
            </a:prstGeom>
          </p:spPr>
          <p:txBody>
            <a:bodyPr lIns="50800" tIns="50800" rIns="50800" bIns="50800" rtlCol="0" anchor="ctr"/>
            <a:lstStyle/>
            <a:p>
              <a:pPr algn="ctr">
                <a:lnSpc>
                  <a:spcPts val="2380"/>
                </a:lnSpc>
              </a:pPr>
              <a:endParaRPr/>
            </a:p>
          </p:txBody>
        </p:sp>
      </p:grpSp>
      <p:sp>
        <p:nvSpPr>
          <p:cNvPr id="21" name="TextBox 21"/>
          <p:cNvSpPr txBox="1"/>
          <p:nvPr/>
        </p:nvSpPr>
        <p:spPr>
          <a:xfrm>
            <a:off x="1268621" y="1699256"/>
            <a:ext cx="4643976" cy="1099820"/>
          </a:xfrm>
          <a:prstGeom prst="rect">
            <a:avLst/>
          </a:prstGeom>
        </p:spPr>
        <p:txBody>
          <a:bodyPr lIns="0" tIns="0" rIns="0" bIns="0" rtlCol="0" anchor="t">
            <a:spAutoFit/>
          </a:bodyPr>
          <a:lstStyle/>
          <a:p>
            <a:pPr algn="ctr">
              <a:lnSpc>
                <a:spcPts val="4480"/>
              </a:lnSpc>
            </a:pPr>
            <a:r>
              <a:rPr lang="en-US" sz="3200" dirty="0" err="1">
                <a:solidFill>
                  <a:srgbClr val="FCFCFD"/>
                </a:solidFill>
                <a:latin typeface="Atkinson Hyperlegible"/>
                <a:ea typeface="Atkinson Hyperlegible"/>
                <a:cs typeface="Atkinson Hyperlegible"/>
                <a:sym typeface="Atkinson Hyperlegible"/>
              </a:rPr>
              <a:t>Netinkamas</a:t>
            </a:r>
            <a:r>
              <a:rPr lang="en-US" sz="3200" dirty="0">
                <a:solidFill>
                  <a:srgbClr val="FCFCFD"/>
                </a:solidFill>
                <a:latin typeface="Atkinson Hyperlegible"/>
                <a:ea typeface="Atkinson Hyperlegible"/>
                <a:cs typeface="Atkinson Hyperlegible"/>
                <a:sym typeface="Atkinson Hyperlegible"/>
              </a:rPr>
              <a:t> </a:t>
            </a:r>
            <a:r>
              <a:rPr lang="en-US" sz="3200" dirty="0" err="1">
                <a:solidFill>
                  <a:srgbClr val="FCFCFD"/>
                </a:solidFill>
                <a:latin typeface="Atkinson Hyperlegible"/>
                <a:ea typeface="Atkinson Hyperlegible"/>
                <a:cs typeface="Atkinson Hyperlegible"/>
                <a:sym typeface="Atkinson Hyperlegible"/>
              </a:rPr>
              <a:t>mokinių</a:t>
            </a:r>
            <a:r>
              <a:rPr lang="en-US" sz="3200" dirty="0">
                <a:solidFill>
                  <a:srgbClr val="FCFCFD"/>
                </a:solidFill>
                <a:latin typeface="Atkinson Hyperlegible"/>
                <a:ea typeface="Atkinson Hyperlegible"/>
                <a:cs typeface="Atkinson Hyperlegible"/>
                <a:sym typeface="Atkinson Hyperlegible"/>
              </a:rPr>
              <a:t> </a:t>
            </a:r>
            <a:r>
              <a:rPr lang="en-US" sz="3200" dirty="0" err="1">
                <a:solidFill>
                  <a:srgbClr val="FCFCFD"/>
                </a:solidFill>
                <a:latin typeface="Atkinson Hyperlegible"/>
                <a:ea typeface="Atkinson Hyperlegible"/>
                <a:cs typeface="Atkinson Hyperlegible"/>
                <a:sym typeface="Atkinson Hyperlegible"/>
              </a:rPr>
              <a:t>elgesys</a:t>
            </a:r>
            <a:endParaRPr lang="en-US" sz="3200" dirty="0">
              <a:solidFill>
                <a:srgbClr val="FCFCFD"/>
              </a:solidFill>
              <a:latin typeface="Atkinson Hyperlegible"/>
              <a:ea typeface="Atkinson Hyperlegible"/>
              <a:cs typeface="Atkinson Hyperlegible"/>
              <a:sym typeface="Atkinson Hyperlegible"/>
            </a:endParaRPr>
          </a:p>
        </p:txBody>
      </p:sp>
      <p:sp>
        <p:nvSpPr>
          <p:cNvPr id="22" name="TextBox 22"/>
          <p:cNvSpPr txBox="1"/>
          <p:nvPr/>
        </p:nvSpPr>
        <p:spPr>
          <a:xfrm>
            <a:off x="1268621" y="5275895"/>
            <a:ext cx="4643976" cy="2223770"/>
          </a:xfrm>
          <a:prstGeom prst="rect">
            <a:avLst/>
          </a:prstGeom>
        </p:spPr>
        <p:txBody>
          <a:bodyPr lIns="0" tIns="0" rIns="0" bIns="0" rtlCol="0" anchor="t">
            <a:spAutoFit/>
          </a:bodyPr>
          <a:lstStyle/>
          <a:p>
            <a:pPr algn="ctr">
              <a:lnSpc>
                <a:spcPts val="4480"/>
              </a:lnSpc>
            </a:pPr>
            <a:r>
              <a:rPr lang="en-US" sz="3200">
                <a:solidFill>
                  <a:srgbClr val="FCFCFD"/>
                </a:solidFill>
                <a:latin typeface="Atkinson Hyperlegible"/>
                <a:ea typeface="Atkinson Hyperlegible"/>
                <a:cs typeface="Atkinson Hyperlegible"/>
                <a:sym typeface="Atkinson Hyperlegible"/>
              </a:rPr>
              <a:t>Neišnaudotos ugdymo galimybės (metodai, medžiaga, pritaikymas, aplinka)</a:t>
            </a:r>
          </a:p>
        </p:txBody>
      </p:sp>
      <p:sp>
        <p:nvSpPr>
          <p:cNvPr id="23" name="TextBox 23"/>
          <p:cNvSpPr txBox="1"/>
          <p:nvPr/>
        </p:nvSpPr>
        <p:spPr>
          <a:xfrm>
            <a:off x="7127754" y="6496050"/>
            <a:ext cx="4643976" cy="1099820"/>
          </a:xfrm>
          <a:prstGeom prst="rect">
            <a:avLst/>
          </a:prstGeom>
        </p:spPr>
        <p:txBody>
          <a:bodyPr lIns="0" tIns="0" rIns="0" bIns="0" rtlCol="0" anchor="t">
            <a:spAutoFit/>
          </a:bodyPr>
          <a:lstStyle/>
          <a:p>
            <a:pPr algn="ctr">
              <a:lnSpc>
                <a:spcPts val="4480"/>
              </a:lnSpc>
            </a:pPr>
            <a:r>
              <a:rPr lang="en-US" sz="3200">
                <a:solidFill>
                  <a:srgbClr val="FCFCFD"/>
                </a:solidFill>
                <a:latin typeface="Atkinson Hyperlegible"/>
                <a:ea typeface="Atkinson Hyperlegible"/>
                <a:cs typeface="Atkinson Hyperlegible"/>
                <a:sym typeface="Atkinson Hyperlegible"/>
              </a:rPr>
              <a:t>Dėl SUP mokinių elgesio nukenčia kiti mokiniai</a:t>
            </a:r>
          </a:p>
        </p:txBody>
      </p:sp>
      <p:sp>
        <p:nvSpPr>
          <p:cNvPr id="24" name="TextBox 24"/>
          <p:cNvSpPr txBox="1"/>
          <p:nvPr/>
        </p:nvSpPr>
        <p:spPr>
          <a:xfrm>
            <a:off x="7185395" y="1856101"/>
            <a:ext cx="4643976" cy="537845"/>
          </a:xfrm>
          <a:prstGeom prst="rect">
            <a:avLst/>
          </a:prstGeom>
        </p:spPr>
        <p:txBody>
          <a:bodyPr lIns="0" tIns="0" rIns="0" bIns="0" rtlCol="0" anchor="t">
            <a:spAutoFit/>
          </a:bodyPr>
          <a:lstStyle/>
          <a:p>
            <a:pPr algn="ctr">
              <a:lnSpc>
                <a:spcPts val="4480"/>
              </a:lnSpc>
            </a:pPr>
            <a:r>
              <a:rPr lang="en-US" sz="3200">
                <a:solidFill>
                  <a:srgbClr val="FCFCFD"/>
                </a:solidFill>
                <a:latin typeface="Atkinson Hyperlegible"/>
                <a:ea typeface="Atkinson Hyperlegible"/>
                <a:cs typeface="Atkinson Hyperlegible"/>
                <a:sym typeface="Atkinson Hyperlegible"/>
              </a:rPr>
              <a:t>Dėmesio sunkumai</a:t>
            </a:r>
          </a:p>
        </p:txBody>
      </p:sp>
      <p:sp>
        <p:nvSpPr>
          <p:cNvPr id="25" name="TextBox 25"/>
          <p:cNvSpPr txBox="1"/>
          <p:nvPr/>
        </p:nvSpPr>
        <p:spPr>
          <a:xfrm>
            <a:off x="1200009" y="3509588"/>
            <a:ext cx="4643976" cy="1099820"/>
          </a:xfrm>
          <a:prstGeom prst="rect">
            <a:avLst/>
          </a:prstGeom>
        </p:spPr>
        <p:txBody>
          <a:bodyPr lIns="0" tIns="0" rIns="0" bIns="0" rtlCol="0" anchor="t">
            <a:spAutoFit/>
          </a:bodyPr>
          <a:lstStyle/>
          <a:p>
            <a:pPr algn="ctr">
              <a:lnSpc>
                <a:spcPts val="4480"/>
              </a:lnSpc>
            </a:pPr>
            <a:r>
              <a:rPr lang="en-US" sz="3200">
                <a:solidFill>
                  <a:srgbClr val="FCFCFD"/>
                </a:solidFill>
                <a:latin typeface="Atkinson Hyperlegible"/>
                <a:ea typeface="Atkinson Hyperlegible"/>
                <a:cs typeface="Atkinson Hyperlegible"/>
                <a:sym typeface="Atkinson Hyperlegible"/>
              </a:rPr>
              <a:t>Specialistų komandinio darbo stoka</a:t>
            </a:r>
          </a:p>
        </p:txBody>
      </p:sp>
      <p:grpSp>
        <p:nvGrpSpPr>
          <p:cNvPr id="26" name="Group 26"/>
          <p:cNvGrpSpPr/>
          <p:nvPr/>
        </p:nvGrpSpPr>
        <p:grpSpPr>
          <a:xfrm>
            <a:off x="1028700" y="7765728"/>
            <a:ext cx="4883897" cy="1948097"/>
            <a:chOff x="0" y="0"/>
            <a:chExt cx="1286294" cy="513079"/>
          </a:xfrm>
        </p:grpSpPr>
        <p:sp>
          <p:nvSpPr>
            <p:cNvPr id="27" name="Freeform 27"/>
            <p:cNvSpPr/>
            <p:nvPr/>
          </p:nvSpPr>
          <p:spPr>
            <a:xfrm>
              <a:off x="0" y="0"/>
              <a:ext cx="1286294" cy="513079"/>
            </a:xfrm>
            <a:custGeom>
              <a:avLst/>
              <a:gdLst/>
              <a:ahLst/>
              <a:cxnLst/>
              <a:rect l="l" t="t" r="r" b="b"/>
              <a:pathLst>
                <a:path w="1286294" h="513079">
                  <a:moveTo>
                    <a:pt x="80845" y="0"/>
                  </a:moveTo>
                  <a:lnTo>
                    <a:pt x="1205449" y="0"/>
                  </a:lnTo>
                  <a:cubicBezTo>
                    <a:pt x="1226890" y="0"/>
                    <a:pt x="1247454" y="8518"/>
                    <a:pt x="1262615" y="23679"/>
                  </a:cubicBezTo>
                  <a:cubicBezTo>
                    <a:pt x="1277776" y="38840"/>
                    <a:pt x="1286294" y="59403"/>
                    <a:pt x="1286294" y="80845"/>
                  </a:cubicBezTo>
                  <a:lnTo>
                    <a:pt x="1286294" y="432234"/>
                  </a:lnTo>
                  <a:cubicBezTo>
                    <a:pt x="1286294" y="453676"/>
                    <a:pt x="1277776" y="474239"/>
                    <a:pt x="1262615" y="489400"/>
                  </a:cubicBezTo>
                  <a:cubicBezTo>
                    <a:pt x="1247454" y="504562"/>
                    <a:pt x="1226890" y="513079"/>
                    <a:pt x="1205449" y="513079"/>
                  </a:cubicBezTo>
                  <a:lnTo>
                    <a:pt x="80845" y="513079"/>
                  </a:lnTo>
                  <a:cubicBezTo>
                    <a:pt x="59403" y="513079"/>
                    <a:pt x="38840" y="504562"/>
                    <a:pt x="23679" y="489400"/>
                  </a:cubicBezTo>
                  <a:cubicBezTo>
                    <a:pt x="8518" y="474239"/>
                    <a:pt x="0" y="453676"/>
                    <a:pt x="0" y="432234"/>
                  </a:cubicBezTo>
                  <a:lnTo>
                    <a:pt x="0" y="80845"/>
                  </a:lnTo>
                  <a:cubicBezTo>
                    <a:pt x="0" y="59403"/>
                    <a:pt x="8518" y="38840"/>
                    <a:pt x="23679" y="23679"/>
                  </a:cubicBezTo>
                  <a:cubicBezTo>
                    <a:pt x="38840" y="8518"/>
                    <a:pt x="59403" y="0"/>
                    <a:pt x="80845" y="0"/>
                  </a:cubicBezTo>
                  <a:close/>
                </a:path>
              </a:pathLst>
            </a:custGeom>
            <a:solidFill>
              <a:srgbClr val="203D69"/>
            </a:solidFill>
          </p:spPr>
          <p:txBody>
            <a:bodyPr/>
            <a:lstStyle/>
            <a:p>
              <a:endParaRPr lang="lt-LT"/>
            </a:p>
          </p:txBody>
        </p:sp>
        <p:sp>
          <p:nvSpPr>
            <p:cNvPr id="28" name="TextBox 28"/>
            <p:cNvSpPr txBox="1"/>
            <p:nvPr/>
          </p:nvSpPr>
          <p:spPr>
            <a:xfrm>
              <a:off x="0" y="-28575"/>
              <a:ext cx="1286294" cy="541654"/>
            </a:xfrm>
            <a:prstGeom prst="rect">
              <a:avLst/>
            </a:prstGeom>
          </p:spPr>
          <p:txBody>
            <a:bodyPr lIns="50800" tIns="50800" rIns="50800" bIns="50800" rtlCol="0" anchor="ctr"/>
            <a:lstStyle/>
            <a:p>
              <a:pPr algn="ctr">
                <a:lnSpc>
                  <a:spcPts val="2380"/>
                </a:lnSpc>
              </a:pPr>
              <a:endParaRPr/>
            </a:p>
          </p:txBody>
        </p:sp>
      </p:grpSp>
      <p:sp>
        <p:nvSpPr>
          <p:cNvPr id="29" name="TextBox 29"/>
          <p:cNvSpPr txBox="1"/>
          <p:nvPr/>
        </p:nvSpPr>
        <p:spPr>
          <a:xfrm>
            <a:off x="1200009" y="8041953"/>
            <a:ext cx="4643976" cy="1099820"/>
          </a:xfrm>
          <a:prstGeom prst="rect">
            <a:avLst/>
          </a:prstGeom>
        </p:spPr>
        <p:txBody>
          <a:bodyPr lIns="0" tIns="0" rIns="0" bIns="0" rtlCol="0" anchor="t">
            <a:spAutoFit/>
          </a:bodyPr>
          <a:lstStyle/>
          <a:p>
            <a:pPr algn="ctr">
              <a:lnSpc>
                <a:spcPts val="4480"/>
              </a:lnSpc>
            </a:pPr>
            <a:r>
              <a:rPr lang="en-US" sz="3200">
                <a:solidFill>
                  <a:srgbClr val="FCFCFD"/>
                </a:solidFill>
                <a:latin typeface="Atkinson Hyperlegible"/>
                <a:ea typeface="Atkinson Hyperlegible"/>
                <a:cs typeface="Atkinson Hyperlegible"/>
                <a:sym typeface="Atkinson Hyperlegible"/>
              </a:rPr>
              <a:t>SUP mokinio įtraukimas į bendrą ugdymo procesą</a:t>
            </a:r>
          </a:p>
        </p:txBody>
      </p:sp>
      <p:sp>
        <p:nvSpPr>
          <p:cNvPr id="30" name="TextBox 30"/>
          <p:cNvSpPr txBox="1"/>
          <p:nvPr/>
        </p:nvSpPr>
        <p:spPr>
          <a:xfrm>
            <a:off x="12530128" y="1879396"/>
            <a:ext cx="4643976" cy="1661795"/>
          </a:xfrm>
          <a:prstGeom prst="rect">
            <a:avLst/>
          </a:prstGeom>
        </p:spPr>
        <p:txBody>
          <a:bodyPr lIns="0" tIns="0" rIns="0" bIns="0" rtlCol="0" anchor="t">
            <a:spAutoFit/>
          </a:bodyPr>
          <a:lstStyle/>
          <a:p>
            <a:pPr algn="ctr">
              <a:lnSpc>
                <a:spcPts val="4480"/>
              </a:lnSpc>
            </a:pPr>
            <a:r>
              <a:rPr lang="en-US" sz="3200">
                <a:solidFill>
                  <a:srgbClr val="FCFCFD"/>
                </a:solidFill>
                <a:latin typeface="Atkinson Hyperlegible"/>
                <a:ea typeface="Atkinson Hyperlegible"/>
                <a:cs typeface="Atkinson Hyperlegible"/>
                <a:sym typeface="Atkinson Hyperlegible"/>
              </a:rPr>
              <a:t>Tėvų nepasitenkinimas dėl klasėje esančių SUP vaikų</a:t>
            </a:r>
          </a:p>
        </p:txBody>
      </p:sp>
      <p:grpSp>
        <p:nvGrpSpPr>
          <p:cNvPr id="31" name="Group 31"/>
          <p:cNvGrpSpPr/>
          <p:nvPr/>
        </p:nvGrpSpPr>
        <p:grpSpPr>
          <a:xfrm>
            <a:off x="12762468" y="8409520"/>
            <a:ext cx="4643976" cy="1464506"/>
            <a:chOff x="0" y="0"/>
            <a:chExt cx="1223105" cy="385713"/>
          </a:xfrm>
        </p:grpSpPr>
        <p:sp>
          <p:nvSpPr>
            <p:cNvPr id="32" name="Freeform 32"/>
            <p:cNvSpPr/>
            <p:nvPr/>
          </p:nvSpPr>
          <p:spPr>
            <a:xfrm>
              <a:off x="0" y="0"/>
              <a:ext cx="1223105" cy="385713"/>
            </a:xfrm>
            <a:custGeom>
              <a:avLst/>
              <a:gdLst/>
              <a:ahLst/>
              <a:cxnLst/>
              <a:rect l="l" t="t" r="r" b="b"/>
              <a:pathLst>
                <a:path w="1223105" h="385713">
                  <a:moveTo>
                    <a:pt x="85022" y="0"/>
                  </a:moveTo>
                  <a:lnTo>
                    <a:pt x="1138083" y="0"/>
                  </a:lnTo>
                  <a:cubicBezTo>
                    <a:pt x="1160632" y="0"/>
                    <a:pt x="1182258" y="8958"/>
                    <a:pt x="1198202" y="24902"/>
                  </a:cubicBezTo>
                  <a:cubicBezTo>
                    <a:pt x="1214147" y="40847"/>
                    <a:pt x="1223105" y="62472"/>
                    <a:pt x="1223105" y="85022"/>
                  </a:cubicBezTo>
                  <a:lnTo>
                    <a:pt x="1223105" y="300692"/>
                  </a:lnTo>
                  <a:cubicBezTo>
                    <a:pt x="1223105" y="347648"/>
                    <a:pt x="1185039" y="385713"/>
                    <a:pt x="1138083" y="385713"/>
                  </a:cubicBezTo>
                  <a:lnTo>
                    <a:pt x="85022" y="385713"/>
                  </a:lnTo>
                  <a:cubicBezTo>
                    <a:pt x="62472" y="385713"/>
                    <a:pt x="40847" y="376756"/>
                    <a:pt x="24902" y="360811"/>
                  </a:cubicBezTo>
                  <a:cubicBezTo>
                    <a:pt x="8958" y="344867"/>
                    <a:pt x="0" y="323241"/>
                    <a:pt x="0" y="300692"/>
                  </a:cubicBezTo>
                  <a:lnTo>
                    <a:pt x="0" y="85022"/>
                  </a:lnTo>
                  <a:cubicBezTo>
                    <a:pt x="0" y="62472"/>
                    <a:pt x="8958" y="40847"/>
                    <a:pt x="24902" y="24902"/>
                  </a:cubicBezTo>
                  <a:cubicBezTo>
                    <a:pt x="40847" y="8958"/>
                    <a:pt x="62472" y="0"/>
                    <a:pt x="85022" y="0"/>
                  </a:cubicBezTo>
                  <a:close/>
                </a:path>
              </a:pathLst>
            </a:custGeom>
            <a:solidFill>
              <a:srgbClr val="203D69"/>
            </a:solidFill>
          </p:spPr>
          <p:txBody>
            <a:bodyPr/>
            <a:lstStyle/>
            <a:p>
              <a:endParaRPr lang="lt-LT"/>
            </a:p>
          </p:txBody>
        </p:sp>
        <p:sp>
          <p:nvSpPr>
            <p:cNvPr id="33" name="TextBox 33"/>
            <p:cNvSpPr txBox="1"/>
            <p:nvPr/>
          </p:nvSpPr>
          <p:spPr>
            <a:xfrm>
              <a:off x="0" y="-28575"/>
              <a:ext cx="1223105" cy="414288"/>
            </a:xfrm>
            <a:prstGeom prst="rect">
              <a:avLst/>
            </a:prstGeom>
          </p:spPr>
          <p:txBody>
            <a:bodyPr lIns="50800" tIns="50800" rIns="50800" bIns="50800" rtlCol="0" anchor="ctr"/>
            <a:lstStyle/>
            <a:p>
              <a:pPr algn="ctr">
                <a:lnSpc>
                  <a:spcPts val="2380"/>
                </a:lnSpc>
              </a:pPr>
              <a:endParaRPr/>
            </a:p>
          </p:txBody>
        </p:sp>
      </p:grpSp>
      <p:sp>
        <p:nvSpPr>
          <p:cNvPr id="34" name="TextBox 34"/>
          <p:cNvSpPr txBox="1"/>
          <p:nvPr/>
        </p:nvSpPr>
        <p:spPr>
          <a:xfrm>
            <a:off x="12976926" y="8563288"/>
            <a:ext cx="4429518" cy="1099820"/>
          </a:xfrm>
          <a:prstGeom prst="rect">
            <a:avLst/>
          </a:prstGeom>
        </p:spPr>
        <p:txBody>
          <a:bodyPr lIns="0" tIns="0" rIns="0" bIns="0" rtlCol="0" anchor="t">
            <a:spAutoFit/>
          </a:bodyPr>
          <a:lstStyle/>
          <a:p>
            <a:pPr algn="ctr">
              <a:lnSpc>
                <a:spcPts val="4480"/>
              </a:lnSpc>
            </a:pPr>
            <a:r>
              <a:rPr lang="en-US" sz="3200">
                <a:solidFill>
                  <a:srgbClr val="FCFCFD"/>
                </a:solidFill>
                <a:latin typeface="Atkinson Hyperlegible"/>
                <a:ea typeface="Atkinson Hyperlegible"/>
                <a:cs typeface="Atkinson Hyperlegible"/>
                <a:sym typeface="Atkinson Hyperlegible"/>
              </a:rPr>
              <a:t>SUP mokinių pasiekimų vertinimas</a:t>
            </a:r>
          </a:p>
        </p:txBody>
      </p:sp>
      <p:grpSp>
        <p:nvGrpSpPr>
          <p:cNvPr id="35" name="Group 35"/>
          <p:cNvGrpSpPr/>
          <p:nvPr/>
        </p:nvGrpSpPr>
        <p:grpSpPr>
          <a:xfrm>
            <a:off x="12762468" y="6077889"/>
            <a:ext cx="4643976" cy="1830323"/>
            <a:chOff x="0" y="0"/>
            <a:chExt cx="1223105" cy="482060"/>
          </a:xfrm>
        </p:grpSpPr>
        <p:sp>
          <p:nvSpPr>
            <p:cNvPr id="36" name="Freeform 36"/>
            <p:cNvSpPr/>
            <p:nvPr/>
          </p:nvSpPr>
          <p:spPr>
            <a:xfrm>
              <a:off x="0" y="0"/>
              <a:ext cx="1223105" cy="482060"/>
            </a:xfrm>
            <a:custGeom>
              <a:avLst/>
              <a:gdLst/>
              <a:ahLst/>
              <a:cxnLst/>
              <a:rect l="l" t="t" r="r" b="b"/>
              <a:pathLst>
                <a:path w="1223105" h="482060">
                  <a:moveTo>
                    <a:pt x="85022" y="0"/>
                  </a:moveTo>
                  <a:lnTo>
                    <a:pt x="1138083" y="0"/>
                  </a:lnTo>
                  <a:cubicBezTo>
                    <a:pt x="1160632" y="0"/>
                    <a:pt x="1182258" y="8958"/>
                    <a:pt x="1198202" y="24902"/>
                  </a:cubicBezTo>
                  <a:cubicBezTo>
                    <a:pt x="1214147" y="40847"/>
                    <a:pt x="1223105" y="62472"/>
                    <a:pt x="1223105" y="85022"/>
                  </a:cubicBezTo>
                  <a:lnTo>
                    <a:pt x="1223105" y="397039"/>
                  </a:lnTo>
                  <a:cubicBezTo>
                    <a:pt x="1223105" y="419588"/>
                    <a:pt x="1214147" y="441213"/>
                    <a:pt x="1198202" y="457158"/>
                  </a:cubicBezTo>
                  <a:cubicBezTo>
                    <a:pt x="1182258" y="473103"/>
                    <a:pt x="1160632" y="482060"/>
                    <a:pt x="1138083" y="482060"/>
                  </a:cubicBezTo>
                  <a:lnTo>
                    <a:pt x="85022" y="482060"/>
                  </a:lnTo>
                  <a:cubicBezTo>
                    <a:pt x="62472" y="482060"/>
                    <a:pt x="40847" y="473103"/>
                    <a:pt x="24902" y="457158"/>
                  </a:cubicBezTo>
                  <a:cubicBezTo>
                    <a:pt x="8958" y="441213"/>
                    <a:pt x="0" y="419588"/>
                    <a:pt x="0" y="397039"/>
                  </a:cubicBezTo>
                  <a:lnTo>
                    <a:pt x="0" y="85022"/>
                  </a:lnTo>
                  <a:cubicBezTo>
                    <a:pt x="0" y="62472"/>
                    <a:pt x="8958" y="40847"/>
                    <a:pt x="24902" y="24902"/>
                  </a:cubicBezTo>
                  <a:cubicBezTo>
                    <a:pt x="40847" y="8958"/>
                    <a:pt x="62472" y="0"/>
                    <a:pt x="85022" y="0"/>
                  </a:cubicBezTo>
                  <a:close/>
                </a:path>
              </a:pathLst>
            </a:custGeom>
            <a:solidFill>
              <a:srgbClr val="203D69"/>
            </a:solidFill>
          </p:spPr>
          <p:txBody>
            <a:bodyPr/>
            <a:lstStyle/>
            <a:p>
              <a:endParaRPr lang="lt-LT"/>
            </a:p>
          </p:txBody>
        </p:sp>
        <p:sp>
          <p:nvSpPr>
            <p:cNvPr id="37" name="TextBox 37"/>
            <p:cNvSpPr txBox="1"/>
            <p:nvPr/>
          </p:nvSpPr>
          <p:spPr>
            <a:xfrm>
              <a:off x="0" y="-28575"/>
              <a:ext cx="1223105" cy="510635"/>
            </a:xfrm>
            <a:prstGeom prst="rect">
              <a:avLst/>
            </a:prstGeom>
          </p:spPr>
          <p:txBody>
            <a:bodyPr lIns="50800" tIns="50800" rIns="50800" bIns="50800" rtlCol="0" anchor="ctr"/>
            <a:lstStyle/>
            <a:p>
              <a:pPr algn="ctr">
                <a:lnSpc>
                  <a:spcPts val="2380"/>
                </a:lnSpc>
              </a:pPr>
              <a:endParaRPr/>
            </a:p>
          </p:txBody>
        </p:sp>
      </p:grpSp>
      <p:sp>
        <p:nvSpPr>
          <p:cNvPr id="38" name="TextBox 38"/>
          <p:cNvSpPr txBox="1"/>
          <p:nvPr/>
        </p:nvSpPr>
        <p:spPr>
          <a:xfrm>
            <a:off x="12762468" y="6082030"/>
            <a:ext cx="4643976" cy="1661795"/>
          </a:xfrm>
          <a:prstGeom prst="rect">
            <a:avLst/>
          </a:prstGeom>
        </p:spPr>
        <p:txBody>
          <a:bodyPr lIns="0" tIns="0" rIns="0" bIns="0" rtlCol="0" anchor="t">
            <a:spAutoFit/>
          </a:bodyPr>
          <a:lstStyle/>
          <a:p>
            <a:pPr algn="ctr">
              <a:lnSpc>
                <a:spcPts val="4480"/>
              </a:lnSpc>
            </a:pPr>
            <a:r>
              <a:rPr lang="en-US" sz="3200">
                <a:solidFill>
                  <a:srgbClr val="FCFCFD"/>
                </a:solidFill>
                <a:latin typeface="Atkinson Hyperlegible"/>
                <a:ea typeface="Atkinson Hyperlegible"/>
                <a:cs typeface="Atkinson Hyperlegible"/>
                <a:sym typeface="Atkinson Hyperlegible"/>
              </a:rPr>
              <a:t>Mokytojų ir tėvų bendradarbiavimo, bendravimo stoka</a:t>
            </a:r>
          </a:p>
        </p:txBody>
      </p:sp>
      <p:grpSp>
        <p:nvGrpSpPr>
          <p:cNvPr id="39" name="Group 39"/>
          <p:cNvGrpSpPr/>
          <p:nvPr/>
        </p:nvGrpSpPr>
        <p:grpSpPr>
          <a:xfrm>
            <a:off x="12615324" y="4055427"/>
            <a:ext cx="4643976" cy="1713865"/>
            <a:chOff x="0" y="0"/>
            <a:chExt cx="1223105" cy="451388"/>
          </a:xfrm>
        </p:grpSpPr>
        <p:sp>
          <p:nvSpPr>
            <p:cNvPr id="40" name="Freeform 40"/>
            <p:cNvSpPr/>
            <p:nvPr/>
          </p:nvSpPr>
          <p:spPr>
            <a:xfrm>
              <a:off x="0" y="0"/>
              <a:ext cx="1223105" cy="451388"/>
            </a:xfrm>
            <a:custGeom>
              <a:avLst/>
              <a:gdLst/>
              <a:ahLst/>
              <a:cxnLst/>
              <a:rect l="l" t="t" r="r" b="b"/>
              <a:pathLst>
                <a:path w="1223105" h="451388">
                  <a:moveTo>
                    <a:pt x="85022" y="0"/>
                  </a:moveTo>
                  <a:lnTo>
                    <a:pt x="1138083" y="0"/>
                  </a:lnTo>
                  <a:cubicBezTo>
                    <a:pt x="1160632" y="0"/>
                    <a:pt x="1182258" y="8958"/>
                    <a:pt x="1198202" y="24902"/>
                  </a:cubicBezTo>
                  <a:cubicBezTo>
                    <a:pt x="1214147" y="40847"/>
                    <a:pt x="1223105" y="62472"/>
                    <a:pt x="1223105" y="85022"/>
                  </a:cubicBezTo>
                  <a:lnTo>
                    <a:pt x="1223105" y="366367"/>
                  </a:lnTo>
                  <a:cubicBezTo>
                    <a:pt x="1223105" y="388916"/>
                    <a:pt x="1214147" y="410541"/>
                    <a:pt x="1198202" y="426486"/>
                  </a:cubicBezTo>
                  <a:cubicBezTo>
                    <a:pt x="1182258" y="442431"/>
                    <a:pt x="1160632" y="451388"/>
                    <a:pt x="1138083" y="451388"/>
                  </a:cubicBezTo>
                  <a:lnTo>
                    <a:pt x="85022" y="451388"/>
                  </a:lnTo>
                  <a:cubicBezTo>
                    <a:pt x="62472" y="451388"/>
                    <a:pt x="40847" y="442431"/>
                    <a:pt x="24902" y="426486"/>
                  </a:cubicBezTo>
                  <a:cubicBezTo>
                    <a:pt x="8958" y="410541"/>
                    <a:pt x="0" y="388916"/>
                    <a:pt x="0" y="366367"/>
                  </a:cubicBezTo>
                  <a:lnTo>
                    <a:pt x="0" y="85022"/>
                  </a:lnTo>
                  <a:cubicBezTo>
                    <a:pt x="0" y="62472"/>
                    <a:pt x="8958" y="40847"/>
                    <a:pt x="24902" y="24902"/>
                  </a:cubicBezTo>
                  <a:cubicBezTo>
                    <a:pt x="40847" y="8958"/>
                    <a:pt x="62472" y="0"/>
                    <a:pt x="85022" y="0"/>
                  </a:cubicBezTo>
                  <a:close/>
                </a:path>
              </a:pathLst>
            </a:custGeom>
            <a:solidFill>
              <a:srgbClr val="203D69"/>
            </a:solidFill>
          </p:spPr>
          <p:txBody>
            <a:bodyPr/>
            <a:lstStyle/>
            <a:p>
              <a:endParaRPr lang="lt-LT"/>
            </a:p>
          </p:txBody>
        </p:sp>
        <p:sp>
          <p:nvSpPr>
            <p:cNvPr id="41" name="TextBox 41"/>
            <p:cNvSpPr txBox="1"/>
            <p:nvPr/>
          </p:nvSpPr>
          <p:spPr>
            <a:xfrm>
              <a:off x="0" y="-28575"/>
              <a:ext cx="1223105" cy="479963"/>
            </a:xfrm>
            <a:prstGeom prst="rect">
              <a:avLst/>
            </a:prstGeom>
          </p:spPr>
          <p:txBody>
            <a:bodyPr lIns="50800" tIns="50800" rIns="50800" bIns="50800" rtlCol="0" anchor="ctr"/>
            <a:lstStyle/>
            <a:p>
              <a:pPr algn="ctr">
                <a:lnSpc>
                  <a:spcPts val="2380"/>
                </a:lnSpc>
              </a:pPr>
              <a:endParaRPr/>
            </a:p>
          </p:txBody>
        </p:sp>
      </p:grpSp>
      <p:sp>
        <p:nvSpPr>
          <p:cNvPr id="42" name="TextBox 42"/>
          <p:cNvSpPr txBox="1"/>
          <p:nvPr/>
        </p:nvSpPr>
        <p:spPr>
          <a:xfrm>
            <a:off x="12615324" y="4107498"/>
            <a:ext cx="4643976" cy="1661795"/>
          </a:xfrm>
          <a:prstGeom prst="rect">
            <a:avLst/>
          </a:prstGeom>
        </p:spPr>
        <p:txBody>
          <a:bodyPr lIns="0" tIns="0" rIns="0" bIns="0" rtlCol="0" anchor="t">
            <a:spAutoFit/>
          </a:bodyPr>
          <a:lstStyle/>
          <a:p>
            <a:pPr algn="ctr">
              <a:lnSpc>
                <a:spcPts val="4480"/>
              </a:lnSpc>
            </a:pPr>
            <a:r>
              <a:rPr lang="en-US" sz="3200">
                <a:solidFill>
                  <a:srgbClr val="FCFCFD"/>
                </a:solidFill>
                <a:latin typeface="Atkinson Hyperlegible"/>
                <a:ea typeface="Atkinson Hyperlegible"/>
                <a:cs typeface="Atkinson Hyperlegible"/>
                <a:sym typeface="Atkinson Hyperlegible"/>
              </a:rPr>
              <a:t>Nuolatiniai neigiami atsiliepimai tėvams apie jų vaiką</a:t>
            </a:r>
          </a:p>
        </p:txBody>
      </p:sp>
      <p:grpSp>
        <p:nvGrpSpPr>
          <p:cNvPr id="43" name="Group 43"/>
          <p:cNvGrpSpPr/>
          <p:nvPr/>
        </p:nvGrpSpPr>
        <p:grpSpPr>
          <a:xfrm>
            <a:off x="7071649" y="3008301"/>
            <a:ext cx="4643976" cy="1079772"/>
            <a:chOff x="0" y="0"/>
            <a:chExt cx="1223105" cy="284384"/>
          </a:xfrm>
        </p:grpSpPr>
        <p:sp>
          <p:nvSpPr>
            <p:cNvPr id="44" name="Freeform 44"/>
            <p:cNvSpPr/>
            <p:nvPr/>
          </p:nvSpPr>
          <p:spPr>
            <a:xfrm>
              <a:off x="0" y="0"/>
              <a:ext cx="1223105" cy="284384"/>
            </a:xfrm>
            <a:custGeom>
              <a:avLst/>
              <a:gdLst/>
              <a:ahLst/>
              <a:cxnLst/>
              <a:rect l="l" t="t" r="r" b="b"/>
              <a:pathLst>
                <a:path w="1223105" h="284384">
                  <a:moveTo>
                    <a:pt x="85022" y="0"/>
                  </a:moveTo>
                  <a:lnTo>
                    <a:pt x="1138083" y="0"/>
                  </a:lnTo>
                  <a:cubicBezTo>
                    <a:pt x="1160632" y="0"/>
                    <a:pt x="1182258" y="8958"/>
                    <a:pt x="1198202" y="24902"/>
                  </a:cubicBezTo>
                  <a:cubicBezTo>
                    <a:pt x="1214147" y="40847"/>
                    <a:pt x="1223105" y="62472"/>
                    <a:pt x="1223105" y="85022"/>
                  </a:cubicBezTo>
                  <a:lnTo>
                    <a:pt x="1223105" y="199363"/>
                  </a:lnTo>
                  <a:cubicBezTo>
                    <a:pt x="1223105" y="246319"/>
                    <a:pt x="1185039" y="284384"/>
                    <a:pt x="1138083" y="284384"/>
                  </a:cubicBezTo>
                  <a:lnTo>
                    <a:pt x="85022" y="284384"/>
                  </a:lnTo>
                  <a:cubicBezTo>
                    <a:pt x="62472" y="284384"/>
                    <a:pt x="40847" y="275427"/>
                    <a:pt x="24902" y="259482"/>
                  </a:cubicBezTo>
                  <a:cubicBezTo>
                    <a:pt x="8958" y="243538"/>
                    <a:pt x="0" y="221912"/>
                    <a:pt x="0" y="199363"/>
                  </a:cubicBezTo>
                  <a:lnTo>
                    <a:pt x="0" y="85022"/>
                  </a:lnTo>
                  <a:cubicBezTo>
                    <a:pt x="0" y="62472"/>
                    <a:pt x="8958" y="40847"/>
                    <a:pt x="24902" y="24902"/>
                  </a:cubicBezTo>
                  <a:cubicBezTo>
                    <a:pt x="40847" y="8958"/>
                    <a:pt x="62472" y="0"/>
                    <a:pt x="85022" y="0"/>
                  </a:cubicBezTo>
                  <a:close/>
                </a:path>
              </a:pathLst>
            </a:custGeom>
            <a:solidFill>
              <a:srgbClr val="203D69"/>
            </a:solidFill>
          </p:spPr>
          <p:txBody>
            <a:bodyPr/>
            <a:lstStyle/>
            <a:p>
              <a:endParaRPr lang="lt-LT"/>
            </a:p>
          </p:txBody>
        </p:sp>
        <p:sp>
          <p:nvSpPr>
            <p:cNvPr id="45" name="TextBox 45"/>
            <p:cNvSpPr txBox="1"/>
            <p:nvPr/>
          </p:nvSpPr>
          <p:spPr>
            <a:xfrm>
              <a:off x="0" y="-28575"/>
              <a:ext cx="1223105" cy="312959"/>
            </a:xfrm>
            <a:prstGeom prst="rect">
              <a:avLst/>
            </a:prstGeom>
          </p:spPr>
          <p:txBody>
            <a:bodyPr lIns="50800" tIns="50800" rIns="50800" bIns="50800" rtlCol="0" anchor="ctr"/>
            <a:lstStyle/>
            <a:p>
              <a:pPr algn="ctr">
                <a:lnSpc>
                  <a:spcPts val="2380"/>
                </a:lnSpc>
              </a:pPr>
              <a:endParaRPr/>
            </a:p>
          </p:txBody>
        </p:sp>
      </p:grpSp>
      <p:sp>
        <p:nvSpPr>
          <p:cNvPr id="46" name="TextBox 46"/>
          <p:cNvSpPr txBox="1"/>
          <p:nvPr/>
        </p:nvSpPr>
        <p:spPr>
          <a:xfrm>
            <a:off x="7185395" y="3269241"/>
            <a:ext cx="4643976" cy="537845"/>
          </a:xfrm>
          <a:prstGeom prst="rect">
            <a:avLst/>
          </a:prstGeom>
        </p:spPr>
        <p:txBody>
          <a:bodyPr lIns="0" tIns="0" rIns="0" bIns="0" rtlCol="0" anchor="t">
            <a:spAutoFit/>
          </a:bodyPr>
          <a:lstStyle/>
          <a:p>
            <a:pPr algn="ctr">
              <a:lnSpc>
                <a:spcPts val="4480"/>
              </a:lnSpc>
            </a:pPr>
            <a:r>
              <a:rPr lang="en-US" sz="3200">
                <a:solidFill>
                  <a:srgbClr val="FCFCFD"/>
                </a:solidFill>
                <a:latin typeface="Atkinson Hyperlegible"/>
                <a:ea typeface="Atkinson Hyperlegible"/>
                <a:cs typeface="Atkinson Hyperlegible"/>
                <a:sym typeface="Atkinson Hyperlegible"/>
              </a:rPr>
              <a:t>Sensoriniai sunkumai</a:t>
            </a:r>
          </a:p>
        </p:txBody>
      </p:sp>
      <p:grpSp>
        <p:nvGrpSpPr>
          <p:cNvPr id="47" name="Group 47"/>
          <p:cNvGrpSpPr/>
          <p:nvPr/>
        </p:nvGrpSpPr>
        <p:grpSpPr>
          <a:xfrm>
            <a:off x="7185395" y="4371975"/>
            <a:ext cx="4643976" cy="1543050"/>
            <a:chOff x="0" y="0"/>
            <a:chExt cx="1223105" cy="406400"/>
          </a:xfrm>
        </p:grpSpPr>
        <p:sp>
          <p:nvSpPr>
            <p:cNvPr id="48" name="Freeform 48"/>
            <p:cNvSpPr/>
            <p:nvPr/>
          </p:nvSpPr>
          <p:spPr>
            <a:xfrm>
              <a:off x="0" y="0"/>
              <a:ext cx="1223105" cy="406400"/>
            </a:xfrm>
            <a:custGeom>
              <a:avLst/>
              <a:gdLst/>
              <a:ahLst/>
              <a:cxnLst/>
              <a:rect l="l" t="t" r="r" b="b"/>
              <a:pathLst>
                <a:path w="1223105" h="406400">
                  <a:moveTo>
                    <a:pt x="85022" y="0"/>
                  </a:moveTo>
                  <a:lnTo>
                    <a:pt x="1138083" y="0"/>
                  </a:lnTo>
                  <a:cubicBezTo>
                    <a:pt x="1160632" y="0"/>
                    <a:pt x="1182258" y="8958"/>
                    <a:pt x="1198202" y="24902"/>
                  </a:cubicBezTo>
                  <a:cubicBezTo>
                    <a:pt x="1214147" y="40847"/>
                    <a:pt x="1223105" y="62472"/>
                    <a:pt x="1223105" y="85022"/>
                  </a:cubicBezTo>
                  <a:lnTo>
                    <a:pt x="1223105" y="321378"/>
                  </a:lnTo>
                  <a:cubicBezTo>
                    <a:pt x="1223105" y="343928"/>
                    <a:pt x="1214147" y="365553"/>
                    <a:pt x="1198202" y="381498"/>
                  </a:cubicBezTo>
                  <a:cubicBezTo>
                    <a:pt x="1182258" y="397442"/>
                    <a:pt x="1160632" y="406400"/>
                    <a:pt x="1138083" y="406400"/>
                  </a:cubicBezTo>
                  <a:lnTo>
                    <a:pt x="85022" y="406400"/>
                  </a:lnTo>
                  <a:cubicBezTo>
                    <a:pt x="62472" y="406400"/>
                    <a:pt x="40847" y="397442"/>
                    <a:pt x="24902" y="381498"/>
                  </a:cubicBezTo>
                  <a:cubicBezTo>
                    <a:pt x="8958" y="365553"/>
                    <a:pt x="0" y="343928"/>
                    <a:pt x="0" y="321378"/>
                  </a:cubicBezTo>
                  <a:lnTo>
                    <a:pt x="0" y="85022"/>
                  </a:lnTo>
                  <a:cubicBezTo>
                    <a:pt x="0" y="62472"/>
                    <a:pt x="8958" y="40847"/>
                    <a:pt x="24902" y="24902"/>
                  </a:cubicBezTo>
                  <a:cubicBezTo>
                    <a:pt x="40847" y="8958"/>
                    <a:pt x="62472" y="0"/>
                    <a:pt x="85022" y="0"/>
                  </a:cubicBezTo>
                  <a:close/>
                </a:path>
              </a:pathLst>
            </a:custGeom>
            <a:solidFill>
              <a:srgbClr val="203D69"/>
            </a:solidFill>
          </p:spPr>
          <p:txBody>
            <a:bodyPr/>
            <a:lstStyle/>
            <a:p>
              <a:endParaRPr lang="lt-LT"/>
            </a:p>
          </p:txBody>
        </p:sp>
        <p:sp>
          <p:nvSpPr>
            <p:cNvPr id="49" name="TextBox 49"/>
            <p:cNvSpPr txBox="1"/>
            <p:nvPr/>
          </p:nvSpPr>
          <p:spPr>
            <a:xfrm>
              <a:off x="0" y="-28575"/>
              <a:ext cx="1223105" cy="434975"/>
            </a:xfrm>
            <a:prstGeom prst="rect">
              <a:avLst/>
            </a:prstGeom>
          </p:spPr>
          <p:txBody>
            <a:bodyPr lIns="50800" tIns="50800" rIns="50800" bIns="50800" rtlCol="0" anchor="ctr"/>
            <a:lstStyle/>
            <a:p>
              <a:pPr algn="ctr">
                <a:lnSpc>
                  <a:spcPts val="2380"/>
                </a:lnSpc>
              </a:pPr>
              <a:endParaRPr/>
            </a:p>
          </p:txBody>
        </p:sp>
      </p:grpSp>
      <p:sp>
        <p:nvSpPr>
          <p:cNvPr id="50" name="TextBox 50"/>
          <p:cNvSpPr txBox="1"/>
          <p:nvPr/>
        </p:nvSpPr>
        <p:spPr>
          <a:xfrm>
            <a:off x="7185395" y="4669473"/>
            <a:ext cx="4643976" cy="1099820"/>
          </a:xfrm>
          <a:prstGeom prst="rect">
            <a:avLst/>
          </a:prstGeom>
        </p:spPr>
        <p:txBody>
          <a:bodyPr lIns="0" tIns="0" rIns="0" bIns="0" rtlCol="0" anchor="t">
            <a:spAutoFit/>
          </a:bodyPr>
          <a:lstStyle/>
          <a:p>
            <a:pPr algn="ctr">
              <a:lnSpc>
                <a:spcPts val="4480"/>
              </a:lnSpc>
            </a:pPr>
            <a:r>
              <a:rPr lang="en-US" sz="3200">
                <a:solidFill>
                  <a:srgbClr val="FCFCFD"/>
                </a:solidFill>
                <a:latin typeface="Atkinson Hyperlegible"/>
                <a:ea typeface="Atkinson Hyperlegible"/>
                <a:cs typeface="Atkinson Hyperlegible"/>
                <a:sym typeface="Atkinson Hyperlegible"/>
              </a:rPr>
              <a:t>Tėvų baimė, kad jų vaikas patiria atskirtį</a:t>
            </a:r>
          </a:p>
        </p:txBody>
      </p:sp>
      <p:grpSp>
        <p:nvGrpSpPr>
          <p:cNvPr id="51" name="Group 51"/>
          <p:cNvGrpSpPr/>
          <p:nvPr/>
        </p:nvGrpSpPr>
        <p:grpSpPr>
          <a:xfrm>
            <a:off x="6887833" y="8029575"/>
            <a:ext cx="4883897" cy="1948097"/>
            <a:chOff x="0" y="0"/>
            <a:chExt cx="1286294" cy="513079"/>
          </a:xfrm>
        </p:grpSpPr>
        <p:sp>
          <p:nvSpPr>
            <p:cNvPr id="52" name="Freeform 52"/>
            <p:cNvSpPr/>
            <p:nvPr/>
          </p:nvSpPr>
          <p:spPr>
            <a:xfrm>
              <a:off x="0" y="0"/>
              <a:ext cx="1286294" cy="513079"/>
            </a:xfrm>
            <a:custGeom>
              <a:avLst/>
              <a:gdLst/>
              <a:ahLst/>
              <a:cxnLst/>
              <a:rect l="l" t="t" r="r" b="b"/>
              <a:pathLst>
                <a:path w="1286294" h="513079">
                  <a:moveTo>
                    <a:pt x="80845" y="0"/>
                  </a:moveTo>
                  <a:lnTo>
                    <a:pt x="1205449" y="0"/>
                  </a:lnTo>
                  <a:cubicBezTo>
                    <a:pt x="1226890" y="0"/>
                    <a:pt x="1247454" y="8518"/>
                    <a:pt x="1262615" y="23679"/>
                  </a:cubicBezTo>
                  <a:cubicBezTo>
                    <a:pt x="1277776" y="38840"/>
                    <a:pt x="1286294" y="59403"/>
                    <a:pt x="1286294" y="80845"/>
                  </a:cubicBezTo>
                  <a:lnTo>
                    <a:pt x="1286294" y="432234"/>
                  </a:lnTo>
                  <a:cubicBezTo>
                    <a:pt x="1286294" y="453676"/>
                    <a:pt x="1277776" y="474239"/>
                    <a:pt x="1262615" y="489400"/>
                  </a:cubicBezTo>
                  <a:cubicBezTo>
                    <a:pt x="1247454" y="504562"/>
                    <a:pt x="1226890" y="513079"/>
                    <a:pt x="1205449" y="513079"/>
                  </a:cubicBezTo>
                  <a:lnTo>
                    <a:pt x="80845" y="513079"/>
                  </a:lnTo>
                  <a:cubicBezTo>
                    <a:pt x="59403" y="513079"/>
                    <a:pt x="38840" y="504562"/>
                    <a:pt x="23679" y="489400"/>
                  </a:cubicBezTo>
                  <a:cubicBezTo>
                    <a:pt x="8518" y="474239"/>
                    <a:pt x="0" y="453676"/>
                    <a:pt x="0" y="432234"/>
                  </a:cubicBezTo>
                  <a:lnTo>
                    <a:pt x="0" y="80845"/>
                  </a:lnTo>
                  <a:cubicBezTo>
                    <a:pt x="0" y="59403"/>
                    <a:pt x="8518" y="38840"/>
                    <a:pt x="23679" y="23679"/>
                  </a:cubicBezTo>
                  <a:cubicBezTo>
                    <a:pt x="38840" y="8518"/>
                    <a:pt x="59403" y="0"/>
                    <a:pt x="80845" y="0"/>
                  </a:cubicBezTo>
                  <a:close/>
                </a:path>
              </a:pathLst>
            </a:custGeom>
            <a:solidFill>
              <a:srgbClr val="203D69"/>
            </a:solidFill>
          </p:spPr>
          <p:txBody>
            <a:bodyPr/>
            <a:lstStyle/>
            <a:p>
              <a:endParaRPr lang="lt-LT"/>
            </a:p>
          </p:txBody>
        </p:sp>
        <p:sp>
          <p:nvSpPr>
            <p:cNvPr id="53" name="TextBox 53"/>
            <p:cNvSpPr txBox="1"/>
            <p:nvPr/>
          </p:nvSpPr>
          <p:spPr>
            <a:xfrm>
              <a:off x="0" y="-28575"/>
              <a:ext cx="1286294" cy="541654"/>
            </a:xfrm>
            <a:prstGeom prst="rect">
              <a:avLst/>
            </a:prstGeom>
          </p:spPr>
          <p:txBody>
            <a:bodyPr lIns="50800" tIns="50800" rIns="50800" bIns="50800" rtlCol="0" anchor="ctr"/>
            <a:lstStyle/>
            <a:p>
              <a:pPr algn="ctr">
                <a:lnSpc>
                  <a:spcPts val="2380"/>
                </a:lnSpc>
              </a:pPr>
              <a:endParaRPr/>
            </a:p>
          </p:txBody>
        </p:sp>
      </p:grpSp>
      <p:sp>
        <p:nvSpPr>
          <p:cNvPr id="54" name="TextBox 54"/>
          <p:cNvSpPr txBox="1"/>
          <p:nvPr/>
        </p:nvSpPr>
        <p:spPr>
          <a:xfrm>
            <a:off x="7007794" y="8382000"/>
            <a:ext cx="4643976" cy="1099820"/>
          </a:xfrm>
          <a:prstGeom prst="rect">
            <a:avLst/>
          </a:prstGeom>
        </p:spPr>
        <p:txBody>
          <a:bodyPr lIns="0" tIns="0" rIns="0" bIns="0" rtlCol="0" anchor="t">
            <a:spAutoFit/>
          </a:bodyPr>
          <a:lstStyle/>
          <a:p>
            <a:pPr algn="ctr">
              <a:lnSpc>
                <a:spcPts val="4480"/>
              </a:lnSpc>
            </a:pPr>
            <a:r>
              <a:rPr lang="en-US" sz="3200" dirty="0">
                <a:solidFill>
                  <a:srgbClr val="FCFCFD"/>
                </a:solidFill>
                <a:latin typeface="Atkinson Hyperlegible"/>
                <a:ea typeface="Atkinson Hyperlegible"/>
                <a:cs typeface="Atkinson Hyperlegible"/>
                <a:sym typeface="Atkinson Hyperlegible"/>
              </a:rPr>
              <a:t>Kaip </a:t>
            </a:r>
            <a:r>
              <a:rPr lang="en-US" sz="3200" dirty="0" err="1">
                <a:solidFill>
                  <a:srgbClr val="FCFCFD"/>
                </a:solidFill>
                <a:latin typeface="Atkinson Hyperlegible"/>
                <a:ea typeface="Atkinson Hyperlegible"/>
                <a:cs typeface="Atkinson Hyperlegible"/>
                <a:sym typeface="Atkinson Hyperlegible"/>
              </a:rPr>
              <a:t>rengti</a:t>
            </a:r>
            <a:r>
              <a:rPr lang="en-US" sz="3200" dirty="0">
                <a:solidFill>
                  <a:srgbClr val="FCFCFD"/>
                </a:solidFill>
                <a:latin typeface="Atkinson Hyperlegible"/>
                <a:ea typeface="Atkinson Hyperlegible"/>
                <a:cs typeface="Atkinson Hyperlegible"/>
                <a:sym typeface="Atkinson Hyperlegible"/>
              </a:rPr>
              <a:t> </a:t>
            </a:r>
            <a:r>
              <a:rPr lang="en-US" sz="3200" dirty="0" err="1">
                <a:solidFill>
                  <a:srgbClr val="FCFCFD"/>
                </a:solidFill>
                <a:latin typeface="Atkinson Hyperlegible"/>
                <a:ea typeface="Atkinson Hyperlegible"/>
                <a:cs typeface="Atkinson Hyperlegible"/>
                <a:sym typeface="Atkinson Hyperlegible"/>
              </a:rPr>
              <a:t>individualius</a:t>
            </a:r>
            <a:r>
              <a:rPr lang="en-US" sz="3200" dirty="0">
                <a:solidFill>
                  <a:srgbClr val="FCFCFD"/>
                </a:solidFill>
                <a:latin typeface="Atkinson Hyperlegible"/>
                <a:ea typeface="Atkinson Hyperlegible"/>
                <a:cs typeface="Atkinson Hyperlegible"/>
                <a:sym typeface="Atkinson Hyperlegible"/>
              </a:rPr>
              <a:t> </a:t>
            </a:r>
            <a:r>
              <a:rPr lang="en-US" sz="3200" dirty="0" err="1">
                <a:solidFill>
                  <a:srgbClr val="FCFCFD"/>
                </a:solidFill>
                <a:latin typeface="Atkinson Hyperlegible"/>
                <a:ea typeface="Atkinson Hyperlegible"/>
                <a:cs typeface="Atkinson Hyperlegible"/>
                <a:sym typeface="Atkinson Hyperlegible"/>
              </a:rPr>
              <a:t>ugdymo</a:t>
            </a:r>
            <a:r>
              <a:rPr lang="en-US" sz="3200" dirty="0">
                <a:solidFill>
                  <a:srgbClr val="FCFCFD"/>
                </a:solidFill>
                <a:latin typeface="Atkinson Hyperlegible"/>
                <a:ea typeface="Atkinson Hyperlegible"/>
                <a:cs typeface="Atkinson Hyperlegible"/>
                <a:sym typeface="Atkinson Hyperlegible"/>
              </a:rPr>
              <a:t>/</a:t>
            </a:r>
            <a:r>
              <a:rPr lang="en-US" sz="3200" dirty="0" err="1">
                <a:solidFill>
                  <a:srgbClr val="FCFCFD"/>
                </a:solidFill>
                <a:latin typeface="Atkinson Hyperlegible"/>
                <a:ea typeface="Atkinson Hyperlegible"/>
                <a:cs typeface="Atkinson Hyperlegible"/>
                <a:sym typeface="Atkinson Hyperlegible"/>
              </a:rPr>
              <a:t>pagalbos</a:t>
            </a:r>
            <a:r>
              <a:rPr lang="en-US" sz="3200" dirty="0">
                <a:solidFill>
                  <a:srgbClr val="FCFCFD"/>
                </a:solidFill>
                <a:latin typeface="Atkinson Hyperlegible"/>
                <a:ea typeface="Atkinson Hyperlegible"/>
                <a:cs typeface="Atkinson Hyperlegible"/>
                <a:sym typeface="Atkinson Hyperlegible"/>
              </a:rPr>
              <a:t> planus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0" grpId="0"/>
      <p:bldP spid="34" grpId="0"/>
      <p:bldP spid="38" grpId="0"/>
      <p:bldP spid="42" grpId="0"/>
      <p:bldP spid="46" grpId="0"/>
      <p:bldP spid="50" grpId="0"/>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1028700" y="697738"/>
            <a:ext cx="12952476" cy="8901430"/>
          </a:xfrm>
          <a:prstGeom prst="rect">
            <a:avLst/>
          </a:prstGeom>
        </p:spPr>
        <p:txBody>
          <a:bodyPr lIns="0" tIns="0" rIns="0" bIns="0" rtlCol="0" anchor="t">
            <a:spAutoFit/>
          </a:bodyPr>
          <a:lstStyle/>
          <a:p>
            <a:pPr algn="l">
              <a:lnSpc>
                <a:spcPts val="3920"/>
              </a:lnSpc>
            </a:pPr>
            <a:r>
              <a:rPr lang="en-US" sz="2800" dirty="0">
                <a:solidFill>
                  <a:srgbClr val="000000"/>
                </a:solidFill>
                <a:latin typeface="Atkinson Hyperlegible"/>
                <a:ea typeface="Atkinson Hyperlegible"/>
                <a:cs typeface="Atkinson Hyperlegible"/>
                <a:sym typeface="Atkinson Hyperlegible"/>
              </a:rPr>
              <a:t>“Mano </a:t>
            </a:r>
            <a:r>
              <a:rPr lang="en-US" sz="2800" dirty="0" err="1">
                <a:solidFill>
                  <a:srgbClr val="000000"/>
                </a:solidFill>
                <a:latin typeface="Atkinson Hyperlegible"/>
                <a:ea typeface="Atkinson Hyperlegible"/>
                <a:cs typeface="Atkinson Hyperlegible"/>
                <a:sym typeface="Atkinson Hyperlegible"/>
              </a:rPr>
              <a:t>klasėje</a:t>
            </a:r>
            <a:r>
              <a:rPr lang="en-US" sz="2800" dirty="0">
                <a:solidFill>
                  <a:srgbClr val="000000"/>
                </a:solidFill>
                <a:latin typeface="Atkinson Hyperlegible"/>
                <a:ea typeface="Atkinson Hyperlegible"/>
                <a:cs typeface="Atkinson Hyperlegible"/>
                <a:sym typeface="Atkinson Hyperlegible"/>
              </a:rPr>
              <a:t> 25 </a:t>
            </a:r>
            <a:r>
              <a:rPr lang="en-US" sz="2800" dirty="0" err="1">
                <a:solidFill>
                  <a:srgbClr val="000000"/>
                </a:solidFill>
                <a:latin typeface="Atkinson Hyperlegible"/>
                <a:ea typeface="Atkinson Hyperlegible"/>
                <a:cs typeface="Atkinson Hyperlegible"/>
                <a:sym typeface="Atkinson Hyperlegible"/>
              </a:rPr>
              <a:t>mokiniai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aš</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negaliu</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stovėti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prie</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vieno</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vaiko</a:t>
            </a:r>
            <a:r>
              <a:rPr lang="en-US" sz="2800" dirty="0">
                <a:solidFill>
                  <a:srgbClr val="000000"/>
                </a:solidFill>
                <a:latin typeface="Atkinson Hyperlegible"/>
                <a:ea typeface="Atkinson Hyperlegible"/>
                <a:cs typeface="Atkinson Hyperlegible"/>
                <a:sym typeface="Atkinson Hyperlegible"/>
              </a:rPr>
              <a:t>.”</a:t>
            </a:r>
          </a:p>
          <a:p>
            <a:pPr algn="l">
              <a:lnSpc>
                <a:spcPts val="3920"/>
              </a:lnSpc>
            </a:pPr>
            <a:r>
              <a:rPr lang="en-US" sz="2800" dirty="0">
                <a:solidFill>
                  <a:srgbClr val="000000"/>
                </a:solidFill>
                <a:latin typeface="Atkinson Hyperlegible"/>
                <a:ea typeface="Atkinson Hyperlegible"/>
                <a:cs typeface="Atkinson Hyperlegible"/>
                <a:sym typeface="Atkinson Hyperlegible"/>
              </a:rPr>
              <a:t>“Man </a:t>
            </a:r>
            <a:r>
              <a:rPr lang="en-US" sz="2800" dirty="0" err="1">
                <a:solidFill>
                  <a:srgbClr val="000000"/>
                </a:solidFill>
                <a:latin typeface="Atkinson Hyperlegible"/>
                <a:ea typeface="Atkinson Hyperlegible"/>
                <a:cs typeface="Atkinson Hyperlegible"/>
                <a:sym typeface="Atkinson Hyperlegible"/>
              </a:rPr>
              <a:t>už</a:t>
            </a:r>
            <a:r>
              <a:rPr lang="en-US" sz="2800" dirty="0">
                <a:solidFill>
                  <a:srgbClr val="000000"/>
                </a:solidFill>
                <a:latin typeface="Atkinson Hyperlegible"/>
                <a:ea typeface="Atkinson Hyperlegible"/>
                <a:cs typeface="Atkinson Hyperlegible"/>
                <a:sym typeface="Atkinson Hyperlegible"/>
              </a:rPr>
              <a:t> tai, </a:t>
            </a:r>
            <a:r>
              <a:rPr lang="en-US" sz="2800" dirty="0" err="1">
                <a:solidFill>
                  <a:srgbClr val="000000"/>
                </a:solidFill>
                <a:latin typeface="Atkinson Hyperlegible"/>
                <a:ea typeface="Atkinson Hyperlegible"/>
                <a:cs typeface="Atkinson Hyperlegible"/>
                <a:sym typeface="Atkinson Hyperlegible"/>
              </a:rPr>
              <a:t>kad</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ruoščiausi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papildomai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niekas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nemoka</a:t>
            </a:r>
            <a:r>
              <a:rPr lang="en-US" sz="2800" dirty="0">
                <a:solidFill>
                  <a:srgbClr val="000000"/>
                </a:solidFill>
                <a:latin typeface="Atkinson Hyperlegible"/>
                <a:ea typeface="Atkinson Hyperlegible"/>
                <a:cs typeface="Atkinson Hyperlegible"/>
                <a:sym typeface="Atkinson Hyperlegible"/>
              </a:rPr>
              <a:t>.”</a:t>
            </a:r>
          </a:p>
          <a:p>
            <a:pPr algn="l">
              <a:lnSpc>
                <a:spcPts val="3920"/>
              </a:lnSpc>
            </a:pPr>
            <a:r>
              <a:rPr lang="en-US" sz="2800" dirty="0">
                <a:solidFill>
                  <a:srgbClr val="000000"/>
                </a:solidFill>
                <a:latin typeface="Atkinson Hyperlegible"/>
                <a:ea typeface="Atkinson Hyperlegible"/>
                <a:cs typeface="Atkinson Hyperlegible"/>
                <a:sym typeface="Atkinson Hyperlegible"/>
              </a:rPr>
              <a:t>“</a:t>
            </a:r>
            <a:r>
              <a:rPr lang="en-US" sz="2800" dirty="0" err="1">
                <a:solidFill>
                  <a:srgbClr val="000000"/>
                </a:solidFill>
                <a:latin typeface="Atkinson Hyperlegible"/>
                <a:ea typeface="Atkinson Hyperlegible"/>
                <a:cs typeface="Atkinson Hyperlegible"/>
                <a:sym typeface="Atkinson Hyperlegible"/>
              </a:rPr>
              <a:t>Aš</a:t>
            </a:r>
            <a:r>
              <a:rPr lang="en-US" sz="2800" dirty="0">
                <a:solidFill>
                  <a:srgbClr val="000000"/>
                </a:solidFill>
                <a:latin typeface="Atkinson Hyperlegible"/>
                <a:ea typeface="Atkinson Hyperlegible"/>
                <a:cs typeface="Atkinson Hyperlegible"/>
                <a:sym typeface="Atkinson Hyperlegible"/>
              </a:rPr>
              <a:t> to </a:t>
            </a:r>
            <a:r>
              <a:rPr lang="en-US" sz="2800" dirty="0" err="1">
                <a:solidFill>
                  <a:srgbClr val="000000"/>
                </a:solidFill>
                <a:latin typeface="Atkinson Hyperlegible"/>
                <a:ea typeface="Atkinson Hyperlegible"/>
                <a:cs typeface="Atkinson Hyperlegible"/>
                <a:sym typeface="Atkinson Hyperlegible"/>
              </a:rPr>
              <a:t>nedarysiu</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nes</a:t>
            </a:r>
            <a:r>
              <a:rPr lang="en-US" sz="2800" dirty="0">
                <a:solidFill>
                  <a:srgbClr val="000000"/>
                </a:solidFill>
                <a:latin typeface="Atkinson Hyperlegible"/>
                <a:ea typeface="Atkinson Hyperlegible"/>
                <a:cs typeface="Atkinson Hyperlegible"/>
                <a:sym typeface="Atkinson Hyperlegible"/>
              </a:rPr>
              <a:t> vis </a:t>
            </a:r>
            <a:r>
              <a:rPr lang="en-US" sz="2800" dirty="0" err="1">
                <a:solidFill>
                  <a:srgbClr val="000000"/>
                </a:solidFill>
                <a:latin typeface="Atkinson Hyperlegible"/>
                <a:ea typeface="Atkinson Hyperlegible"/>
                <a:cs typeface="Atkinson Hyperlegible"/>
                <a:sym typeface="Atkinson Hyperlegible"/>
              </a:rPr>
              <a:t>tiek</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čia</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nebus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geriau</a:t>
            </a:r>
            <a:r>
              <a:rPr lang="en-US" sz="2800" dirty="0">
                <a:solidFill>
                  <a:srgbClr val="000000"/>
                </a:solidFill>
                <a:latin typeface="Atkinson Hyperlegible"/>
                <a:ea typeface="Atkinson Hyperlegible"/>
                <a:cs typeface="Atkinson Hyperlegible"/>
                <a:sym typeface="Atkinson Hyperlegible"/>
              </a:rPr>
              <a:t>.”</a:t>
            </a:r>
          </a:p>
          <a:p>
            <a:pPr algn="l">
              <a:lnSpc>
                <a:spcPts val="3920"/>
              </a:lnSpc>
            </a:pPr>
            <a:r>
              <a:rPr lang="en-US" sz="2800" dirty="0">
                <a:solidFill>
                  <a:srgbClr val="000000"/>
                </a:solidFill>
                <a:latin typeface="Atkinson Hyperlegible"/>
                <a:ea typeface="Atkinson Hyperlegible"/>
                <a:cs typeface="Atkinson Hyperlegible"/>
                <a:sym typeface="Atkinson Hyperlegible"/>
              </a:rPr>
              <a:t>“</a:t>
            </a:r>
            <a:r>
              <a:rPr lang="en-US" sz="2800" dirty="0" err="1">
                <a:solidFill>
                  <a:srgbClr val="000000"/>
                </a:solidFill>
                <a:latin typeface="Atkinson Hyperlegible"/>
                <a:ea typeface="Atkinson Hyperlegible"/>
                <a:cs typeface="Atkinson Hyperlegible"/>
                <a:sym typeface="Atkinson Hyperlegible"/>
              </a:rPr>
              <a:t>Vaikai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jums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skauda</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galvą</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Taip</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kurgi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neskaudės</a:t>
            </a:r>
            <a:r>
              <a:rPr lang="en-US" sz="2800" dirty="0">
                <a:solidFill>
                  <a:srgbClr val="000000"/>
                </a:solidFill>
                <a:latin typeface="Atkinson Hyperlegible"/>
                <a:ea typeface="Atkinson Hyperlegible"/>
                <a:cs typeface="Atkinson Hyperlegible"/>
                <a:sym typeface="Atkinson Hyperlegible"/>
              </a:rPr>
              <a:t>.”</a:t>
            </a:r>
          </a:p>
          <a:p>
            <a:pPr algn="l">
              <a:lnSpc>
                <a:spcPts val="3920"/>
              </a:lnSpc>
            </a:pPr>
            <a:r>
              <a:rPr lang="en-US" sz="2800" dirty="0">
                <a:solidFill>
                  <a:srgbClr val="000000"/>
                </a:solidFill>
                <a:latin typeface="Atkinson Hyperlegible"/>
                <a:ea typeface="Atkinson Hyperlegible"/>
                <a:cs typeface="Atkinson Hyperlegible"/>
                <a:sym typeface="Atkinson Hyperlegible"/>
              </a:rPr>
              <a:t>“Tu ir </a:t>
            </a:r>
            <a:r>
              <a:rPr lang="en-US" sz="2800" dirty="0" err="1">
                <a:solidFill>
                  <a:srgbClr val="000000"/>
                </a:solidFill>
                <a:latin typeface="Atkinson Hyperlegible"/>
                <a:ea typeface="Atkinson Hyperlegible"/>
                <a:cs typeface="Atkinson Hyperlegible"/>
                <a:sym typeface="Atkinson Hyperlegible"/>
              </a:rPr>
              <a:t>vėl</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sėdi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kiek</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kartų</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kartojau</a:t>
            </a:r>
            <a:r>
              <a:rPr lang="en-US" sz="2800" dirty="0">
                <a:solidFill>
                  <a:srgbClr val="000000"/>
                </a:solidFill>
                <a:latin typeface="Atkinson Hyperlegible"/>
                <a:ea typeface="Atkinson Hyperlegible"/>
                <a:cs typeface="Atkinson Hyperlegible"/>
                <a:sym typeface="Atkinson Hyperlegible"/>
              </a:rPr>
              <a:t> tau, bet </a:t>
            </a:r>
            <a:r>
              <a:rPr lang="en-US" sz="2800" dirty="0" err="1">
                <a:solidFill>
                  <a:srgbClr val="000000"/>
                </a:solidFill>
                <a:latin typeface="Atkinson Hyperlegible"/>
                <a:ea typeface="Atkinson Hyperlegible"/>
                <a:cs typeface="Atkinson Hyperlegible"/>
                <a:sym typeface="Atkinson Hyperlegible"/>
              </a:rPr>
              <a:t>nieko</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neparašei</a:t>
            </a:r>
            <a:r>
              <a:rPr lang="en-US" sz="2800" dirty="0">
                <a:solidFill>
                  <a:srgbClr val="000000"/>
                </a:solidFill>
                <a:latin typeface="Atkinson Hyperlegible"/>
                <a:ea typeface="Atkinson Hyperlegible"/>
                <a:cs typeface="Atkinson Hyperlegible"/>
                <a:sym typeface="Atkinson Hyperlegible"/>
              </a:rPr>
              <a:t>.”</a:t>
            </a:r>
          </a:p>
          <a:p>
            <a:pPr algn="l">
              <a:lnSpc>
                <a:spcPts val="3920"/>
              </a:lnSpc>
            </a:pPr>
            <a:r>
              <a:rPr lang="en-US" sz="2800" dirty="0">
                <a:solidFill>
                  <a:srgbClr val="000000"/>
                </a:solidFill>
                <a:latin typeface="Atkinson Hyperlegible"/>
                <a:ea typeface="Atkinson Hyperlegible"/>
                <a:cs typeface="Atkinson Hyperlegible"/>
                <a:sym typeface="Atkinson Hyperlegible"/>
              </a:rPr>
              <a:t>“</a:t>
            </a:r>
            <a:r>
              <a:rPr lang="en-US" sz="2800" dirty="0" err="1">
                <a:solidFill>
                  <a:srgbClr val="000000"/>
                </a:solidFill>
                <a:latin typeface="Atkinson Hyperlegible"/>
                <a:ea typeface="Atkinson Hyperlegible"/>
                <a:cs typeface="Atkinson Hyperlegible"/>
                <a:sym typeface="Atkinson Hyperlegible"/>
              </a:rPr>
              <a:t>Šitas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vaikas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negali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mokytis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šioje</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klasėje</a:t>
            </a:r>
            <a:r>
              <a:rPr lang="en-US" sz="2800" dirty="0">
                <a:solidFill>
                  <a:srgbClr val="000000"/>
                </a:solidFill>
                <a:latin typeface="Atkinson Hyperlegible"/>
                <a:ea typeface="Atkinson Hyperlegible"/>
                <a:cs typeface="Atkinson Hyperlegible"/>
                <a:sym typeface="Atkinson Hyperlegible"/>
              </a:rPr>
              <a:t>, jam </a:t>
            </a:r>
            <a:r>
              <a:rPr lang="en-US" sz="2800" dirty="0" err="1">
                <a:solidFill>
                  <a:srgbClr val="000000"/>
                </a:solidFill>
                <a:latin typeface="Atkinson Hyperlegible"/>
                <a:ea typeface="Atkinson Hyperlegible"/>
                <a:cs typeface="Atkinson Hyperlegible"/>
                <a:sym typeface="Atkinson Hyperlegible"/>
              </a:rPr>
              <a:t>geriausiai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būtų</a:t>
            </a:r>
            <a:r>
              <a:rPr lang="en-US" sz="2800" dirty="0">
                <a:solidFill>
                  <a:srgbClr val="000000"/>
                </a:solidFill>
                <a:latin typeface="Atkinson Hyperlegible"/>
                <a:ea typeface="Atkinson Hyperlegible"/>
                <a:cs typeface="Atkinson Hyperlegible"/>
                <a:sym typeface="Atkinson Hyperlegible"/>
              </a:rPr>
              <a:t> į </a:t>
            </a:r>
            <a:r>
              <a:rPr lang="en-US" sz="2800" dirty="0" err="1">
                <a:solidFill>
                  <a:srgbClr val="000000"/>
                </a:solidFill>
                <a:latin typeface="Atkinson Hyperlegible"/>
                <a:ea typeface="Atkinson Hyperlegible"/>
                <a:cs typeface="Atkinson Hyperlegible"/>
                <a:sym typeface="Atkinson Hyperlegible"/>
              </a:rPr>
              <a:t>specialiąją</a:t>
            </a:r>
            <a:r>
              <a:rPr lang="en-US" sz="2800" dirty="0">
                <a:solidFill>
                  <a:srgbClr val="000000"/>
                </a:solidFill>
                <a:latin typeface="Atkinson Hyperlegible"/>
                <a:ea typeface="Atkinson Hyperlegible"/>
                <a:cs typeface="Atkinson Hyperlegible"/>
                <a:sym typeface="Atkinson Hyperlegible"/>
              </a:rPr>
              <a:t>.”</a:t>
            </a:r>
          </a:p>
          <a:p>
            <a:pPr algn="l">
              <a:lnSpc>
                <a:spcPts val="3920"/>
              </a:lnSpc>
            </a:pPr>
            <a:r>
              <a:rPr lang="en-US" sz="2800" dirty="0">
                <a:solidFill>
                  <a:srgbClr val="000000"/>
                </a:solidFill>
                <a:latin typeface="Atkinson Hyperlegible"/>
                <a:ea typeface="Atkinson Hyperlegible"/>
                <a:cs typeface="Atkinson Hyperlegible"/>
                <a:sym typeface="Atkinson Hyperlegible"/>
              </a:rPr>
              <a:t>“</a:t>
            </a:r>
            <a:r>
              <a:rPr lang="en-US" sz="2800" dirty="0" err="1">
                <a:solidFill>
                  <a:srgbClr val="000000"/>
                </a:solidFill>
                <a:latin typeface="Atkinson Hyperlegible"/>
                <a:ea typeface="Atkinson Hyperlegible"/>
                <a:cs typeface="Atkinson Hyperlegible"/>
                <a:sym typeface="Atkinson Hyperlegible"/>
              </a:rPr>
              <a:t>Jokie</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metodai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čia</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nepadėjo</a:t>
            </a:r>
            <a:r>
              <a:rPr lang="en-US" sz="2800" dirty="0">
                <a:solidFill>
                  <a:srgbClr val="000000"/>
                </a:solidFill>
                <a:latin typeface="Atkinson Hyperlegible"/>
                <a:ea typeface="Atkinson Hyperlegible"/>
                <a:cs typeface="Atkinson Hyperlegible"/>
                <a:sym typeface="Atkinson Hyperlegible"/>
              </a:rPr>
              <a:t> ir </a:t>
            </a:r>
            <a:r>
              <a:rPr lang="en-US" sz="2800" dirty="0" err="1">
                <a:solidFill>
                  <a:srgbClr val="000000"/>
                </a:solidFill>
                <a:latin typeface="Atkinson Hyperlegible"/>
                <a:ea typeface="Atkinson Hyperlegible"/>
                <a:cs typeface="Atkinson Hyperlegible"/>
                <a:sym typeface="Atkinson Hyperlegible"/>
              </a:rPr>
              <a:t>nelabai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padės</a:t>
            </a:r>
            <a:r>
              <a:rPr lang="en-US" sz="2800" dirty="0">
                <a:solidFill>
                  <a:srgbClr val="000000"/>
                </a:solidFill>
                <a:latin typeface="Atkinson Hyperlegible"/>
                <a:ea typeface="Atkinson Hyperlegible"/>
                <a:cs typeface="Atkinson Hyperlegible"/>
                <a:sym typeface="Atkinson Hyperlegible"/>
              </a:rPr>
              <a:t>.”</a:t>
            </a:r>
          </a:p>
          <a:p>
            <a:pPr algn="ctr">
              <a:lnSpc>
                <a:spcPts val="3920"/>
              </a:lnSpc>
            </a:pPr>
            <a:r>
              <a:rPr lang="en-US" sz="2800" dirty="0">
                <a:solidFill>
                  <a:srgbClr val="000000"/>
                </a:solidFill>
                <a:latin typeface="Atkinson Hyperlegible"/>
                <a:ea typeface="Atkinson Hyperlegible"/>
                <a:cs typeface="Atkinson Hyperlegible"/>
                <a:sym typeface="Atkinson Hyperlegible"/>
              </a:rPr>
              <a:t>---------------</a:t>
            </a:r>
          </a:p>
          <a:p>
            <a:pPr algn="l">
              <a:lnSpc>
                <a:spcPts val="3920"/>
              </a:lnSpc>
            </a:pPr>
            <a:r>
              <a:rPr lang="en-US" sz="2800" dirty="0">
                <a:solidFill>
                  <a:srgbClr val="000000"/>
                </a:solidFill>
                <a:latin typeface="Atkinson Hyperlegible"/>
                <a:ea typeface="Atkinson Hyperlegible"/>
                <a:cs typeface="Atkinson Hyperlegible"/>
                <a:sym typeface="Atkinson Hyperlegible"/>
              </a:rPr>
              <a:t>“</a:t>
            </a:r>
            <a:r>
              <a:rPr lang="en-US" sz="2800" dirty="0" err="1">
                <a:solidFill>
                  <a:srgbClr val="000000"/>
                </a:solidFill>
                <a:latin typeface="Atkinson Hyperlegible"/>
                <a:ea typeface="Atkinson Hyperlegible"/>
                <a:cs typeface="Atkinson Hyperlegible"/>
                <a:sym typeface="Atkinson Hyperlegible"/>
              </a:rPr>
              <a:t>Neturiu</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laiko</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reaguoti</a:t>
            </a:r>
            <a:r>
              <a:rPr lang="en-US" sz="2800" dirty="0">
                <a:solidFill>
                  <a:srgbClr val="000000"/>
                </a:solidFill>
                <a:latin typeface="Atkinson Hyperlegible"/>
                <a:ea typeface="Atkinson Hyperlegible"/>
                <a:cs typeface="Atkinson Hyperlegible"/>
                <a:sym typeface="Atkinson Hyperlegible"/>
              </a:rPr>
              <a:t> į </a:t>
            </a:r>
            <a:r>
              <a:rPr lang="en-US" sz="2800" dirty="0" err="1">
                <a:solidFill>
                  <a:srgbClr val="000000"/>
                </a:solidFill>
                <a:latin typeface="Atkinson Hyperlegible"/>
                <a:ea typeface="Atkinson Hyperlegible"/>
                <a:cs typeface="Atkinson Hyperlegible"/>
                <a:sym typeface="Atkinson Hyperlegible"/>
              </a:rPr>
              <a:t>specialiųjų</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poreikių</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mokinį</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savo</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klasėje</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kiti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mokiniai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liktų</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nuošalyje</a:t>
            </a:r>
            <a:r>
              <a:rPr lang="en-US" sz="2800" dirty="0">
                <a:solidFill>
                  <a:srgbClr val="000000"/>
                </a:solidFill>
                <a:latin typeface="Atkinson Hyperlegible"/>
                <a:ea typeface="Atkinson Hyperlegible"/>
                <a:cs typeface="Atkinson Hyperlegible"/>
                <a:sym typeface="Atkinson Hyperlegible"/>
              </a:rPr>
              <a:t>.”</a:t>
            </a:r>
          </a:p>
          <a:p>
            <a:pPr algn="l">
              <a:lnSpc>
                <a:spcPts val="3920"/>
              </a:lnSpc>
            </a:pP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kol</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sėdžiu</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su</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juo</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jis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dirba</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kažką</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vos</a:t>
            </a:r>
            <a:r>
              <a:rPr lang="en-US" sz="2800" dirty="0">
                <a:solidFill>
                  <a:srgbClr val="000000"/>
                </a:solidFill>
                <a:latin typeface="Atkinson Hyperlegible"/>
                <a:ea typeface="Atkinson Hyperlegible"/>
                <a:cs typeface="Atkinson Hyperlegible"/>
                <a:sym typeface="Atkinson Hyperlegible"/>
              </a:rPr>
              <a:t> tik </a:t>
            </a:r>
            <a:r>
              <a:rPr lang="en-US" sz="2800" dirty="0" err="1">
                <a:solidFill>
                  <a:srgbClr val="000000"/>
                </a:solidFill>
                <a:latin typeface="Atkinson Hyperlegible"/>
                <a:ea typeface="Atkinson Hyperlegible"/>
                <a:cs typeface="Atkinson Hyperlegible"/>
                <a:sym typeface="Atkinson Hyperlegible"/>
              </a:rPr>
              <a:t>nueinu</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jis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vėl</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nieko</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nedaro</a:t>
            </a:r>
            <a:r>
              <a:rPr lang="en-US" sz="2800" dirty="0">
                <a:solidFill>
                  <a:srgbClr val="000000"/>
                </a:solidFill>
                <a:latin typeface="Atkinson Hyperlegible"/>
                <a:ea typeface="Atkinson Hyperlegible"/>
                <a:cs typeface="Atkinson Hyperlegible"/>
                <a:sym typeface="Atkinson Hyperlegible"/>
              </a:rPr>
              <a:t>, bet </a:t>
            </a:r>
            <a:r>
              <a:rPr lang="en-US" sz="2800" dirty="0" err="1">
                <a:solidFill>
                  <a:srgbClr val="000000"/>
                </a:solidFill>
                <a:latin typeface="Atkinson Hyperlegible"/>
                <a:ea typeface="Atkinson Hyperlegible"/>
                <a:cs typeface="Atkinson Hyperlegible"/>
                <a:sym typeface="Atkinson Hyperlegible"/>
              </a:rPr>
              <a:t>negaliu</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skirti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viso</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dėmesio</a:t>
            </a:r>
            <a:r>
              <a:rPr lang="en-US" sz="2800" dirty="0">
                <a:solidFill>
                  <a:srgbClr val="000000"/>
                </a:solidFill>
                <a:latin typeface="Atkinson Hyperlegible"/>
                <a:ea typeface="Atkinson Hyperlegible"/>
                <a:cs typeface="Atkinson Hyperlegible"/>
                <a:sym typeface="Atkinson Hyperlegible"/>
              </a:rPr>
              <a:t> tik jam.“</a:t>
            </a:r>
          </a:p>
          <a:p>
            <a:pPr algn="l">
              <a:lnSpc>
                <a:spcPts val="3920"/>
              </a:lnSpc>
            </a:pPr>
            <a:r>
              <a:rPr lang="en-US" sz="2800" dirty="0">
                <a:solidFill>
                  <a:srgbClr val="000000"/>
                </a:solidFill>
                <a:latin typeface="Atkinson Hyperlegible"/>
                <a:ea typeface="Atkinson Hyperlegible"/>
                <a:cs typeface="Atkinson Hyperlegible"/>
                <a:sym typeface="Atkinson Hyperlegible"/>
              </a:rPr>
              <a:t>“</a:t>
            </a:r>
            <a:r>
              <a:rPr lang="en-US" sz="2800" dirty="0" err="1">
                <a:solidFill>
                  <a:srgbClr val="000000"/>
                </a:solidFill>
                <a:latin typeface="Atkinson Hyperlegible"/>
                <a:ea typeface="Atkinson Hyperlegible"/>
                <a:cs typeface="Atkinson Hyperlegible"/>
                <a:sym typeface="Atkinson Hyperlegible"/>
              </a:rPr>
              <a:t>Didžiausia</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problema</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yra</a:t>
            </a:r>
            <a:r>
              <a:rPr lang="en-US" sz="2800" dirty="0">
                <a:solidFill>
                  <a:srgbClr val="000000"/>
                </a:solidFill>
                <a:latin typeface="Atkinson Hyperlegible"/>
                <a:ea typeface="Atkinson Hyperlegible"/>
                <a:cs typeface="Atkinson Hyperlegible"/>
                <a:sym typeface="Atkinson Hyperlegible"/>
              </a:rPr>
              <a:t> tie </a:t>
            </a:r>
            <a:r>
              <a:rPr lang="en-US" sz="2800" dirty="0" err="1">
                <a:solidFill>
                  <a:srgbClr val="000000"/>
                </a:solidFill>
                <a:latin typeface="Atkinson Hyperlegible"/>
                <a:ea typeface="Atkinson Hyperlegible"/>
                <a:cs typeface="Atkinson Hyperlegible"/>
                <a:sym typeface="Atkinson Hyperlegible"/>
              </a:rPr>
              <a:t>vaikai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su</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specialiais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poreikiais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Juos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integruoti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Suprantame</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kad</a:t>
            </a:r>
            <a:r>
              <a:rPr lang="en-US" sz="2800" dirty="0">
                <a:solidFill>
                  <a:srgbClr val="000000"/>
                </a:solidFill>
                <a:latin typeface="Atkinson Hyperlegible"/>
                <a:ea typeface="Atkinson Hyperlegible"/>
                <a:cs typeface="Atkinson Hyperlegible"/>
                <a:sym typeface="Atkinson Hyperlegible"/>
              </a:rPr>
              <a:t> tai </a:t>
            </a:r>
            <a:r>
              <a:rPr lang="en-US" sz="2800" dirty="0" err="1">
                <a:solidFill>
                  <a:srgbClr val="000000"/>
                </a:solidFill>
                <a:latin typeface="Atkinson Hyperlegible"/>
                <a:ea typeface="Atkinson Hyperlegible"/>
                <a:cs typeface="Atkinson Hyperlegible"/>
                <a:sym typeface="Atkinson Hyperlegible"/>
              </a:rPr>
              <a:t>yra</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problema</a:t>
            </a:r>
            <a:r>
              <a:rPr lang="en-US" sz="2800" dirty="0">
                <a:solidFill>
                  <a:srgbClr val="000000"/>
                </a:solidFill>
                <a:latin typeface="Atkinson Hyperlegible"/>
                <a:ea typeface="Atkinson Hyperlegible"/>
                <a:cs typeface="Atkinson Hyperlegible"/>
                <a:sym typeface="Atkinson Hyperlegible"/>
              </a:rPr>
              <a:t> [...].“</a:t>
            </a:r>
          </a:p>
          <a:p>
            <a:pPr algn="l">
              <a:lnSpc>
                <a:spcPts val="3920"/>
              </a:lnSpc>
            </a:pPr>
            <a:r>
              <a:rPr lang="en-US" sz="2800" dirty="0">
                <a:solidFill>
                  <a:srgbClr val="000000"/>
                </a:solidFill>
                <a:latin typeface="Atkinson Hyperlegible"/>
                <a:ea typeface="Atkinson Hyperlegible"/>
                <a:cs typeface="Atkinson Hyperlegible"/>
                <a:sym typeface="Atkinson Hyperlegible"/>
              </a:rPr>
              <a:t>“Tai </a:t>
            </a:r>
            <a:r>
              <a:rPr lang="en-US" sz="2800" dirty="0" err="1">
                <a:solidFill>
                  <a:srgbClr val="000000"/>
                </a:solidFill>
                <a:latin typeface="Atkinson Hyperlegible"/>
                <a:ea typeface="Atkinson Hyperlegible"/>
                <a:cs typeface="Atkinson Hyperlegible"/>
                <a:sym typeface="Atkinson Hyperlegible"/>
              </a:rPr>
              <a:t>yra</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vaikas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kuris</a:t>
            </a:r>
            <a:r>
              <a:rPr lang="en-US" sz="2800" dirty="0">
                <a:solidFill>
                  <a:srgbClr val="000000"/>
                </a:solidFill>
                <a:latin typeface="Atkinson Hyperlegible"/>
                <a:ea typeface="Atkinson Hyperlegible"/>
                <a:cs typeface="Atkinson Hyperlegible"/>
                <a:sym typeface="Atkinson Hyperlegible"/>
              </a:rPr>
              <a:t> man </a:t>
            </a:r>
            <a:r>
              <a:rPr lang="en-US" sz="2800" dirty="0" err="1">
                <a:solidFill>
                  <a:srgbClr val="000000"/>
                </a:solidFill>
                <a:latin typeface="Atkinson Hyperlegible"/>
                <a:ea typeface="Atkinson Hyperlegible"/>
                <a:cs typeface="Atkinson Hyperlegible"/>
                <a:sym typeface="Atkinson Hyperlegible"/>
              </a:rPr>
              <a:t>neneša</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naudos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nepakels</a:t>
            </a:r>
            <a:r>
              <a:rPr lang="en-US" sz="2800" dirty="0">
                <a:solidFill>
                  <a:srgbClr val="000000"/>
                </a:solidFill>
                <a:latin typeface="Atkinson Hyperlegible"/>
                <a:ea typeface="Atkinson Hyperlegible"/>
                <a:cs typeface="Atkinson Hyperlegible"/>
                <a:sym typeface="Atkinson Hyperlegible"/>
              </a:rPr>
              <a:t> mano </a:t>
            </a:r>
            <a:r>
              <a:rPr lang="en-US" sz="2800" dirty="0" err="1">
                <a:solidFill>
                  <a:srgbClr val="000000"/>
                </a:solidFill>
                <a:latin typeface="Atkinson Hyperlegible"/>
                <a:ea typeface="Atkinson Hyperlegible"/>
                <a:cs typeface="Atkinson Hyperlegible"/>
                <a:sym typeface="Atkinson Hyperlegible"/>
              </a:rPr>
              <a:t>klasės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akademinio</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lygio</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Taigi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jis</a:t>
            </a:r>
            <a:r>
              <a:rPr lang="en-US" sz="2800" dirty="0">
                <a:solidFill>
                  <a:srgbClr val="000000"/>
                </a:solidFill>
                <a:latin typeface="Atkinson Hyperlegible"/>
                <a:ea typeface="Atkinson Hyperlegible"/>
                <a:cs typeface="Atkinson Hyperlegible"/>
                <a:sym typeface="Atkinson Hyperlegible"/>
              </a:rPr>
              <a:t> man </a:t>
            </a:r>
            <a:r>
              <a:rPr lang="en-US" sz="2800" dirty="0" err="1">
                <a:solidFill>
                  <a:srgbClr val="000000"/>
                </a:solidFill>
                <a:latin typeface="Atkinson Hyperlegible"/>
                <a:ea typeface="Atkinson Hyperlegible"/>
                <a:cs typeface="Atkinson Hyperlegible"/>
                <a:sym typeface="Atkinson Hyperlegible"/>
              </a:rPr>
              <a:t>nėra</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naudingas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vaikas</a:t>
            </a:r>
            <a:r>
              <a:rPr lang="en-US" sz="2800" dirty="0">
                <a:solidFill>
                  <a:srgbClr val="000000"/>
                </a:solidFill>
                <a:latin typeface="Atkinson Hyperlegible"/>
                <a:ea typeface="Atkinson Hyperlegible"/>
                <a:cs typeface="Atkinson Hyperlegible"/>
                <a:sym typeface="Atkinson Hyperlegible"/>
              </a:rPr>
              <a:t>, [...] </a:t>
            </a:r>
            <a:r>
              <a:rPr lang="en-US" sz="2800" dirty="0" err="1">
                <a:solidFill>
                  <a:srgbClr val="000000"/>
                </a:solidFill>
                <a:latin typeface="Atkinson Hyperlegible"/>
                <a:ea typeface="Atkinson Hyperlegible"/>
                <a:cs typeface="Atkinson Hyperlegible"/>
                <a:sym typeface="Atkinson Hyperlegible"/>
              </a:rPr>
              <a:t>jis</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trukdo</a:t>
            </a:r>
            <a:r>
              <a:rPr lang="en-US" sz="2800" dirty="0">
                <a:solidFill>
                  <a:srgbClr val="000000"/>
                </a:solidFill>
                <a:latin typeface="Atkinson Hyperlegible"/>
                <a:ea typeface="Atkinson Hyperlegible"/>
                <a:cs typeface="Atkinson Hyperlegible"/>
                <a:sym typeface="Atkinson Hyperlegible"/>
              </a:rPr>
              <a:t> mano </a:t>
            </a:r>
            <a:r>
              <a:rPr lang="en-US" sz="2800" dirty="0" err="1">
                <a:solidFill>
                  <a:srgbClr val="000000"/>
                </a:solidFill>
                <a:latin typeface="Atkinson Hyperlegible"/>
                <a:ea typeface="Atkinson Hyperlegible"/>
                <a:cs typeface="Atkinson Hyperlegible"/>
                <a:sym typeface="Atkinson Hyperlegible"/>
              </a:rPr>
              <a:t>pamokai</a:t>
            </a:r>
            <a:r>
              <a:rPr lang="en-US" sz="2800" dirty="0">
                <a:solidFill>
                  <a:srgbClr val="000000"/>
                </a:solidFill>
                <a:latin typeface="Atkinson Hyperlegible"/>
                <a:ea typeface="Atkinson Hyperlegible"/>
                <a:cs typeface="Atkinson Hyperlegible"/>
                <a:sym typeface="Atkinson Hyperlegible"/>
              </a:rPr>
              <a:t> [...] </a:t>
            </a:r>
            <a:r>
              <a:rPr lang="en-US" sz="2800" dirty="0" err="1">
                <a:solidFill>
                  <a:srgbClr val="000000"/>
                </a:solidFill>
                <a:latin typeface="Atkinson Hyperlegible"/>
                <a:ea typeface="Atkinson Hyperlegible"/>
                <a:cs typeface="Atkinson Hyperlegible"/>
                <a:sym typeface="Atkinson Hyperlegible"/>
              </a:rPr>
              <a:t>negaliu</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suvaldyti</a:t>
            </a:r>
            <a:r>
              <a:rPr lang="en-US" sz="2800" dirty="0">
                <a:solidFill>
                  <a:srgbClr val="000000"/>
                </a:solidFill>
                <a:latin typeface="Atkinson Hyperlegible"/>
                <a:ea typeface="Atkinson Hyperlegible"/>
                <a:cs typeface="Atkinson Hyperlegible"/>
                <a:sym typeface="Atkinson Hyperlegible"/>
              </a:rPr>
              <a:t> </a:t>
            </a:r>
            <a:r>
              <a:rPr lang="en-US" sz="2800" dirty="0" err="1">
                <a:solidFill>
                  <a:srgbClr val="000000"/>
                </a:solidFill>
                <a:latin typeface="Atkinson Hyperlegible"/>
                <a:ea typeface="Atkinson Hyperlegible"/>
                <a:cs typeface="Atkinson Hyperlegible"/>
                <a:sym typeface="Atkinson Hyperlegible"/>
              </a:rPr>
              <a:t>klasės</a:t>
            </a:r>
            <a:r>
              <a:rPr lang="en-US" sz="2800" dirty="0">
                <a:solidFill>
                  <a:srgbClr val="000000"/>
                </a:solidFill>
                <a:latin typeface="Atkinson Hyperlegible"/>
                <a:ea typeface="Atkinson Hyperlegible"/>
                <a:cs typeface="Atkinson Hyperlegible"/>
                <a:sym typeface="Atkinson Hyperlegible"/>
              </a:rPr>
              <a:t>.”</a:t>
            </a:r>
          </a:p>
          <a:p>
            <a:pPr algn="l">
              <a:lnSpc>
                <a:spcPts val="3920"/>
              </a:lnSpc>
            </a:pPr>
            <a:endParaRPr lang="en-US" sz="2800" dirty="0">
              <a:solidFill>
                <a:srgbClr val="000000"/>
              </a:solidFill>
              <a:latin typeface="Atkinson Hyperlegible"/>
              <a:ea typeface="Atkinson Hyperlegible"/>
              <a:cs typeface="Atkinson Hyperlegible"/>
              <a:sym typeface="Atkinson Hyperlegible"/>
            </a:endParaRPr>
          </a:p>
        </p:txBody>
      </p:sp>
      <p:grpSp>
        <p:nvGrpSpPr>
          <p:cNvPr id="3" name="Group 3"/>
          <p:cNvGrpSpPr/>
          <p:nvPr/>
        </p:nvGrpSpPr>
        <p:grpSpPr>
          <a:xfrm>
            <a:off x="14173200" y="754888"/>
            <a:ext cx="3086100" cy="1062228"/>
            <a:chOff x="0" y="0"/>
            <a:chExt cx="812800" cy="279764"/>
          </a:xfrm>
        </p:grpSpPr>
        <p:sp>
          <p:nvSpPr>
            <p:cNvPr id="4" name="Freeform 4"/>
            <p:cNvSpPr/>
            <p:nvPr/>
          </p:nvSpPr>
          <p:spPr>
            <a:xfrm>
              <a:off x="0" y="0"/>
              <a:ext cx="812800" cy="279764"/>
            </a:xfrm>
            <a:custGeom>
              <a:avLst/>
              <a:gdLst/>
              <a:ahLst/>
              <a:cxnLst/>
              <a:rect l="l" t="t" r="r" b="b"/>
              <a:pathLst>
                <a:path w="812800" h="279764">
                  <a:moveTo>
                    <a:pt x="127941" y="0"/>
                  </a:moveTo>
                  <a:lnTo>
                    <a:pt x="684859" y="0"/>
                  </a:lnTo>
                  <a:cubicBezTo>
                    <a:pt x="718791" y="0"/>
                    <a:pt x="751333" y="13479"/>
                    <a:pt x="775327" y="37473"/>
                  </a:cubicBezTo>
                  <a:cubicBezTo>
                    <a:pt x="799321" y="61467"/>
                    <a:pt x="812800" y="94009"/>
                    <a:pt x="812800" y="127941"/>
                  </a:cubicBezTo>
                  <a:lnTo>
                    <a:pt x="812800" y="151823"/>
                  </a:lnTo>
                  <a:cubicBezTo>
                    <a:pt x="812800" y="222483"/>
                    <a:pt x="755519" y="279764"/>
                    <a:pt x="684859" y="279764"/>
                  </a:cubicBezTo>
                  <a:lnTo>
                    <a:pt x="127941" y="279764"/>
                  </a:lnTo>
                  <a:cubicBezTo>
                    <a:pt x="94009" y="279764"/>
                    <a:pt x="61467" y="266284"/>
                    <a:pt x="37473" y="242291"/>
                  </a:cubicBezTo>
                  <a:cubicBezTo>
                    <a:pt x="13479" y="218297"/>
                    <a:pt x="0" y="185755"/>
                    <a:pt x="0" y="151823"/>
                  </a:cubicBezTo>
                  <a:lnTo>
                    <a:pt x="0" y="127941"/>
                  </a:lnTo>
                  <a:cubicBezTo>
                    <a:pt x="0" y="94009"/>
                    <a:pt x="13479" y="61467"/>
                    <a:pt x="37473" y="37473"/>
                  </a:cubicBezTo>
                  <a:cubicBezTo>
                    <a:pt x="61467" y="13479"/>
                    <a:pt x="94009" y="0"/>
                    <a:pt x="127941" y="0"/>
                  </a:cubicBezTo>
                  <a:close/>
                </a:path>
              </a:pathLst>
            </a:custGeom>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p:spPr>
          <p:txBody>
            <a:bodyPr/>
            <a:lstStyle/>
            <a:p>
              <a:endParaRPr lang="lt-LT"/>
            </a:p>
          </p:txBody>
        </p:sp>
        <p:sp>
          <p:nvSpPr>
            <p:cNvPr id="5" name="TextBox 5"/>
            <p:cNvSpPr txBox="1"/>
            <p:nvPr/>
          </p:nvSpPr>
          <p:spPr>
            <a:xfrm>
              <a:off x="0" y="-28575"/>
              <a:ext cx="812800" cy="308339"/>
            </a:xfrm>
            <a:prstGeom prst="rect">
              <a:avLst/>
            </a:prstGeom>
          </p:spPr>
          <p:txBody>
            <a:bodyPr lIns="50800" tIns="50800" rIns="50800" bIns="50800" rtlCol="0" anchor="ctr"/>
            <a:lstStyle/>
            <a:p>
              <a:pPr algn="ctr">
                <a:lnSpc>
                  <a:spcPts val="2380"/>
                </a:lnSpc>
              </a:pPr>
              <a:endParaRPr/>
            </a:p>
          </p:txBody>
        </p:sp>
      </p:grpSp>
      <p:sp>
        <p:nvSpPr>
          <p:cNvPr id="6" name="TextBox 6"/>
          <p:cNvSpPr txBox="1"/>
          <p:nvPr/>
        </p:nvSpPr>
        <p:spPr>
          <a:xfrm>
            <a:off x="14173200" y="990727"/>
            <a:ext cx="3086100" cy="523875"/>
          </a:xfrm>
          <a:prstGeom prst="rect">
            <a:avLst/>
          </a:prstGeom>
        </p:spPr>
        <p:txBody>
          <a:bodyPr lIns="0" tIns="0" rIns="0" bIns="0" rtlCol="0" anchor="t">
            <a:spAutoFit/>
          </a:bodyPr>
          <a:lstStyle/>
          <a:p>
            <a:pPr algn="ctr">
              <a:lnSpc>
                <a:spcPts val="4200"/>
              </a:lnSpc>
            </a:pPr>
            <a:r>
              <a:rPr lang="en-US" sz="3000">
                <a:solidFill>
                  <a:srgbClr val="000000"/>
                </a:solidFill>
                <a:latin typeface="Atkinson Hyperlegible"/>
                <a:ea typeface="Atkinson Hyperlegible"/>
                <a:cs typeface="Atkinson Hyperlegible"/>
                <a:sym typeface="Atkinson Hyperlegible"/>
              </a:rPr>
              <a:t>Ignoravimas</a:t>
            </a:r>
          </a:p>
        </p:txBody>
      </p:sp>
      <p:grpSp>
        <p:nvGrpSpPr>
          <p:cNvPr id="7" name="Group 7"/>
          <p:cNvGrpSpPr/>
          <p:nvPr/>
        </p:nvGrpSpPr>
        <p:grpSpPr>
          <a:xfrm>
            <a:off x="14173200" y="2384742"/>
            <a:ext cx="3086100" cy="1062228"/>
            <a:chOff x="0" y="0"/>
            <a:chExt cx="812800" cy="279764"/>
          </a:xfrm>
        </p:grpSpPr>
        <p:sp>
          <p:nvSpPr>
            <p:cNvPr id="8" name="Freeform 8"/>
            <p:cNvSpPr/>
            <p:nvPr/>
          </p:nvSpPr>
          <p:spPr>
            <a:xfrm>
              <a:off x="0" y="0"/>
              <a:ext cx="812800" cy="279764"/>
            </a:xfrm>
            <a:custGeom>
              <a:avLst/>
              <a:gdLst/>
              <a:ahLst/>
              <a:cxnLst/>
              <a:rect l="l" t="t" r="r" b="b"/>
              <a:pathLst>
                <a:path w="812800" h="279764">
                  <a:moveTo>
                    <a:pt x="127941" y="0"/>
                  </a:moveTo>
                  <a:lnTo>
                    <a:pt x="684859" y="0"/>
                  </a:lnTo>
                  <a:cubicBezTo>
                    <a:pt x="718791" y="0"/>
                    <a:pt x="751333" y="13479"/>
                    <a:pt x="775327" y="37473"/>
                  </a:cubicBezTo>
                  <a:cubicBezTo>
                    <a:pt x="799321" y="61467"/>
                    <a:pt x="812800" y="94009"/>
                    <a:pt x="812800" y="127941"/>
                  </a:cubicBezTo>
                  <a:lnTo>
                    <a:pt x="812800" y="151823"/>
                  </a:lnTo>
                  <a:cubicBezTo>
                    <a:pt x="812800" y="222483"/>
                    <a:pt x="755519" y="279764"/>
                    <a:pt x="684859" y="279764"/>
                  </a:cubicBezTo>
                  <a:lnTo>
                    <a:pt x="127941" y="279764"/>
                  </a:lnTo>
                  <a:cubicBezTo>
                    <a:pt x="94009" y="279764"/>
                    <a:pt x="61467" y="266284"/>
                    <a:pt x="37473" y="242291"/>
                  </a:cubicBezTo>
                  <a:cubicBezTo>
                    <a:pt x="13479" y="218297"/>
                    <a:pt x="0" y="185755"/>
                    <a:pt x="0" y="151823"/>
                  </a:cubicBezTo>
                  <a:lnTo>
                    <a:pt x="0" y="127941"/>
                  </a:lnTo>
                  <a:cubicBezTo>
                    <a:pt x="0" y="94009"/>
                    <a:pt x="13479" y="61467"/>
                    <a:pt x="37473" y="37473"/>
                  </a:cubicBezTo>
                  <a:cubicBezTo>
                    <a:pt x="61467" y="13479"/>
                    <a:pt x="94009" y="0"/>
                    <a:pt x="127941" y="0"/>
                  </a:cubicBezTo>
                  <a:close/>
                </a:path>
              </a:pathLst>
            </a:custGeom>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p:spPr>
          <p:txBody>
            <a:bodyPr/>
            <a:lstStyle/>
            <a:p>
              <a:endParaRPr lang="lt-LT"/>
            </a:p>
          </p:txBody>
        </p:sp>
        <p:sp>
          <p:nvSpPr>
            <p:cNvPr id="9" name="TextBox 9"/>
            <p:cNvSpPr txBox="1"/>
            <p:nvPr/>
          </p:nvSpPr>
          <p:spPr>
            <a:xfrm>
              <a:off x="0" y="-28575"/>
              <a:ext cx="812800" cy="308339"/>
            </a:xfrm>
            <a:prstGeom prst="rect">
              <a:avLst/>
            </a:prstGeom>
          </p:spPr>
          <p:txBody>
            <a:bodyPr lIns="50800" tIns="50800" rIns="50800" bIns="50800" rtlCol="0" anchor="ctr"/>
            <a:lstStyle/>
            <a:p>
              <a:pPr algn="ctr">
                <a:lnSpc>
                  <a:spcPts val="2380"/>
                </a:lnSpc>
              </a:pPr>
              <a:endParaRPr/>
            </a:p>
          </p:txBody>
        </p:sp>
      </p:grpSp>
      <p:sp>
        <p:nvSpPr>
          <p:cNvPr id="10" name="TextBox 10"/>
          <p:cNvSpPr txBox="1"/>
          <p:nvPr/>
        </p:nvSpPr>
        <p:spPr>
          <a:xfrm>
            <a:off x="14173200" y="2620581"/>
            <a:ext cx="3086100" cy="523875"/>
          </a:xfrm>
          <a:prstGeom prst="rect">
            <a:avLst/>
          </a:prstGeom>
        </p:spPr>
        <p:txBody>
          <a:bodyPr lIns="0" tIns="0" rIns="0" bIns="0" rtlCol="0" anchor="t">
            <a:spAutoFit/>
          </a:bodyPr>
          <a:lstStyle/>
          <a:p>
            <a:pPr algn="ctr">
              <a:lnSpc>
                <a:spcPts val="4200"/>
              </a:lnSpc>
            </a:pPr>
            <a:r>
              <a:rPr lang="en-US" sz="3000">
                <a:solidFill>
                  <a:srgbClr val="000000"/>
                </a:solidFill>
                <a:latin typeface="Atkinson Hyperlegible"/>
                <a:ea typeface="Atkinson Hyperlegible"/>
                <a:cs typeface="Atkinson Hyperlegible"/>
                <a:sym typeface="Atkinson Hyperlegible"/>
              </a:rPr>
              <a:t>Kūno kalba</a:t>
            </a:r>
          </a:p>
        </p:txBody>
      </p:sp>
      <p:grpSp>
        <p:nvGrpSpPr>
          <p:cNvPr id="11" name="Group 11"/>
          <p:cNvGrpSpPr/>
          <p:nvPr/>
        </p:nvGrpSpPr>
        <p:grpSpPr>
          <a:xfrm>
            <a:off x="14173200" y="4018470"/>
            <a:ext cx="3086100" cy="1062228"/>
            <a:chOff x="0" y="0"/>
            <a:chExt cx="812800" cy="279764"/>
          </a:xfrm>
        </p:grpSpPr>
        <p:sp>
          <p:nvSpPr>
            <p:cNvPr id="12" name="Freeform 12"/>
            <p:cNvSpPr/>
            <p:nvPr/>
          </p:nvSpPr>
          <p:spPr>
            <a:xfrm>
              <a:off x="0" y="0"/>
              <a:ext cx="812800" cy="279764"/>
            </a:xfrm>
            <a:custGeom>
              <a:avLst/>
              <a:gdLst/>
              <a:ahLst/>
              <a:cxnLst/>
              <a:rect l="l" t="t" r="r" b="b"/>
              <a:pathLst>
                <a:path w="812800" h="279764">
                  <a:moveTo>
                    <a:pt x="127941" y="0"/>
                  </a:moveTo>
                  <a:lnTo>
                    <a:pt x="684859" y="0"/>
                  </a:lnTo>
                  <a:cubicBezTo>
                    <a:pt x="718791" y="0"/>
                    <a:pt x="751333" y="13479"/>
                    <a:pt x="775327" y="37473"/>
                  </a:cubicBezTo>
                  <a:cubicBezTo>
                    <a:pt x="799321" y="61467"/>
                    <a:pt x="812800" y="94009"/>
                    <a:pt x="812800" y="127941"/>
                  </a:cubicBezTo>
                  <a:lnTo>
                    <a:pt x="812800" y="151823"/>
                  </a:lnTo>
                  <a:cubicBezTo>
                    <a:pt x="812800" y="222483"/>
                    <a:pt x="755519" y="279764"/>
                    <a:pt x="684859" y="279764"/>
                  </a:cubicBezTo>
                  <a:lnTo>
                    <a:pt x="127941" y="279764"/>
                  </a:lnTo>
                  <a:cubicBezTo>
                    <a:pt x="94009" y="279764"/>
                    <a:pt x="61467" y="266284"/>
                    <a:pt x="37473" y="242291"/>
                  </a:cubicBezTo>
                  <a:cubicBezTo>
                    <a:pt x="13479" y="218297"/>
                    <a:pt x="0" y="185755"/>
                    <a:pt x="0" y="151823"/>
                  </a:cubicBezTo>
                  <a:lnTo>
                    <a:pt x="0" y="127941"/>
                  </a:lnTo>
                  <a:cubicBezTo>
                    <a:pt x="0" y="94009"/>
                    <a:pt x="13479" y="61467"/>
                    <a:pt x="37473" y="37473"/>
                  </a:cubicBezTo>
                  <a:cubicBezTo>
                    <a:pt x="61467" y="13479"/>
                    <a:pt x="94009" y="0"/>
                    <a:pt x="127941" y="0"/>
                  </a:cubicBezTo>
                  <a:close/>
                </a:path>
              </a:pathLst>
            </a:custGeom>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p:spPr>
          <p:txBody>
            <a:bodyPr/>
            <a:lstStyle/>
            <a:p>
              <a:endParaRPr lang="lt-LT"/>
            </a:p>
          </p:txBody>
        </p:sp>
        <p:sp>
          <p:nvSpPr>
            <p:cNvPr id="13" name="TextBox 13"/>
            <p:cNvSpPr txBox="1"/>
            <p:nvPr/>
          </p:nvSpPr>
          <p:spPr>
            <a:xfrm>
              <a:off x="0" y="-28575"/>
              <a:ext cx="812800" cy="308339"/>
            </a:xfrm>
            <a:prstGeom prst="rect">
              <a:avLst/>
            </a:prstGeom>
          </p:spPr>
          <p:txBody>
            <a:bodyPr lIns="50800" tIns="50800" rIns="50800" bIns="50800" rtlCol="0" anchor="ctr"/>
            <a:lstStyle/>
            <a:p>
              <a:pPr algn="ctr">
                <a:lnSpc>
                  <a:spcPts val="2380"/>
                </a:lnSpc>
              </a:pPr>
              <a:endParaRPr/>
            </a:p>
          </p:txBody>
        </p:sp>
      </p:grpSp>
      <p:sp>
        <p:nvSpPr>
          <p:cNvPr id="14" name="TextBox 14"/>
          <p:cNvSpPr txBox="1"/>
          <p:nvPr/>
        </p:nvSpPr>
        <p:spPr>
          <a:xfrm>
            <a:off x="14211300" y="4166806"/>
            <a:ext cx="3086100" cy="716280"/>
          </a:xfrm>
          <a:prstGeom prst="rect">
            <a:avLst/>
          </a:prstGeom>
        </p:spPr>
        <p:txBody>
          <a:bodyPr lIns="0" tIns="0" rIns="0" bIns="0" rtlCol="0" anchor="t">
            <a:spAutoFit/>
          </a:bodyPr>
          <a:lstStyle/>
          <a:p>
            <a:pPr algn="ctr">
              <a:lnSpc>
                <a:spcPts val="2760"/>
              </a:lnSpc>
            </a:pPr>
            <a:r>
              <a:rPr lang="en-US" sz="3000">
                <a:solidFill>
                  <a:srgbClr val="000000"/>
                </a:solidFill>
                <a:latin typeface="Atkinson Hyperlegible"/>
                <a:ea typeface="Atkinson Hyperlegible"/>
                <a:cs typeface="Atkinson Hyperlegible"/>
                <a:sym typeface="Atkinson Hyperlegible"/>
              </a:rPr>
              <a:t>Neefektyvios pastabos</a:t>
            </a:r>
          </a:p>
        </p:txBody>
      </p:sp>
      <p:grpSp>
        <p:nvGrpSpPr>
          <p:cNvPr id="15" name="Group 15"/>
          <p:cNvGrpSpPr/>
          <p:nvPr/>
        </p:nvGrpSpPr>
        <p:grpSpPr>
          <a:xfrm>
            <a:off x="14173200" y="7285926"/>
            <a:ext cx="3162300" cy="1563741"/>
            <a:chOff x="0" y="0"/>
            <a:chExt cx="832869" cy="411850"/>
          </a:xfrm>
        </p:grpSpPr>
        <p:sp>
          <p:nvSpPr>
            <p:cNvPr id="16" name="Freeform 16"/>
            <p:cNvSpPr/>
            <p:nvPr/>
          </p:nvSpPr>
          <p:spPr>
            <a:xfrm>
              <a:off x="0" y="0"/>
              <a:ext cx="832869" cy="411850"/>
            </a:xfrm>
            <a:custGeom>
              <a:avLst/>
              <a:gdLst/>
              <a:ahLst/>
              <a:cxnLst/>
              <a:rect l="l" t="t" r="r" b="b"/>
              <a:pathLst>
                <a:path w="832869" h="411850">
                  <a:moveTo>
                    <a:pt x="124858" y="0"/>
                  </a:moveTo>
                  <a:lnTo>
                    <a:pt x="708011" y="0"/>
                  </a:lnTo>
                  <a:cubicBezTo>
                    <a:pt x="776968" y="0"/>
                    <a:pt x="832869" y="55901"/>
                    <a:pt x="832869" y="124858"/>
                  </a:cubicBezTo>
                  <a:lnTo>
                    <a:pt x="832869" y="286992"/>
                  </a:lnTo>
                  <a:cubicBezTo>
                    <a:pt x="832869" y="320106"/>
                    <a:pt x="819715" y="351864"/>
                    <a:pt x="796299" y="375280"/>
                  </a:cubicBezTo>
                  <a:cubicBezTo>
                    <a:pt x="772884" y="398695"/>
                    <a:pt x="741126" y="411850"/>
                    <a:pt x="708011" y="411850"/>
                  </a:cubicBezTo>
                  <a:lnTo>
                    <a:pt x="124858" y="411850"/>
                  </a:lnTo>
                  <a:cubicBezTo>
                    <a:pt x="91743" y="411850"/>
                    <a:pt x="59985" y="398695"/>
                    <a:pt x="36570" y="375280"/>
                  </a:cubicBezTo>
                  <a:cubicBezTo>
                    <a:pt x="13155" y="351864"/>
                    <a:pt x="0" y="320106"/>
                    <a:pt x="0" y="286992"/>
                  </a:cubicBezTo>
                  <a:lnTo>
                    <a:pt x="0" y="124858"/>
                  </a:lnTo>
                  <a:cubicBezTo>
                    <a:pt x="0" y="91743"/>
                    <a:pt x="13155" y="59985"/>
                    <a:pt x="36570" y="36570"/>
                  </a:cubicBezTo>
                  <a:cubicBezTo>
                    <a:pt x="59985" y="13155"/>
                    <a:pt x="91743" y="0"/>
                    <a:pt x="124858" y="0"/>
                  </a:cubicBezTo>
                  <a:close/>
                </a:path>
              </a:pathLst>
            </a:custGeom>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p:spPr>
          <p:txBody>
            <a:bodyPr/>
            <a:lstStyle/>
            <a:p>
              <a:endParaRPr lang="lt-LT"/>
            </a:p>
          </p:txBody>
        </p:sp>
        <p:sp>
          <p:nvSpPr>
            <p:cNvPr id="17" name="TextBox 17"/>
            <p:cNvSpPr txBox="1"/>
            <p:nvPr/>
          </p:nvSpPr>
          <p:spPr>
            <a:xfrm>
              <a:off x="0" y="-28575"/>
              <a:ext cx="832869" cy="440425"/>
            </a:xfrm>
            <a:prstGeom prst="rect">
              <a:avLst/>
            </a:prstGeom>
          </p:spPr>
          <p:txBody>
            <a:bodyPr lIns="50800" tIns="50800" rIns="50800" bIns="50800" rtlCol="0" anchor="ctr"/>
            <a:lstStyle/>
            <a:p>
              <a:pPr algn="ctr">
                <a:lnSpc>
                  <a:spcPts val="2380"/>
                </a:lnSpc>
              </a:pPr>
              <a:endParaRPr/>
            </a:p>
          </p:txBody>
        </p:sp>
      </p:grpSp>
      <p:grpSp>
        <p:nvGrpSpPr>
          <p:cNvPr id="18" name="Group 18"/>
          <p:cNvGrpSpPr/>
          <p:nvPr/>
        </p:nvGrpSpPr>
        <p:grpSpPr>
          <a:xfrm>
            <a:off x="14173200" y="5652198"/>
            <a:ext cx="3086100" cy="1062228"/>
            <a:chOff x="0" y="0"/>
            <a:chExt cx="812800" cy="279764"/>
          </a:xfrm>
        </p:grpSpPr>
        <p:sp>
          <p:nvSpPr>
            <p:cNvPr id="19" name="Freeform 19"/>
            <p:cNvSpPr/>
            <p:nvPr/>
          </p:nvSpPr>
          <p:spPr>
            <a:xfrm>
              <a:off x="0" y="0"/>
              <a:ext cx="812800" cy="279764"/>
            </a:xfrm>
            <a:custGeom>
              <a:avLst/>
              <a:gdLst/>
              <a:ahLst/>
              <a:cxnLst/>
              <a:rect l="l" t="t" r="r" b="b"/>
              <a:pathLst>
                <a:path w="812800" h="279764">
                  <a:moveTo>
                    <a:pt x="127941" y="0"/>
                  </a:moveTo>
                  <a:lnTo>
                    <a:pt x="684859" y="0"/>
                  </a:lnTo>
                  <a:cubicBezTo>
                    <a:pt x="718791" y="0"/>
                    <a:pt x="751333" y="13479"/>
                    <a:pt x="775327" y="37473"/>
                  </a:cubicBezTo>
                  <a:cubicBezTo>
                    <a:pt x="799321" y="61467"/>
                    <a:pt x="812800" y="94009"/>
                    <a:pt x="812800" y="127941"/>
                  </a:cubicBezTo>
                  <a:lnTo>
                    <a:pt x="812800" y="151823"/>
                  </a:lnTo>
                  <a:cubicBezTo>
                    <a:pt x="812800" y="222483"/>
                    <a:pt x="755519" y="279764"/>
                    <a:pt x="684859" y="279764"/>
                  </a:cubicBezTo>
                  <a:lnTo>
                    <a:pt x="127941" y="279764"/>
                  </a:lnTo>
                  <a:cubicBezTo>
                    <a:pt x="94009" y="279764"/>
                    <a:pt x="61467" y="266284"/>
                    <a:pt x="37473" y="242291"/>
                  </a:cubicBezTo>
                  <a:cubicBezTo>
                    <a:pt x="13479" y="218297"/>
                    <a:pt x="0" y="185755"/>
                    <a:pt x="0" y="151823"/>
                  </a:cubicBezTo>
                  <a:lnTo>
                    <a:pt x="0" y="127941"/>
                  </a:lnTo>
                  <a:cubicBezTo>
                    <a:pt x="0" y="94009"/>
                    <a:pt x="13479" y="61467"/>
                    <a:pt x="37473" y="37473"/>
                  </a:cubicBezTo>
                  <a:cubicBezTo>
                    <a:pt x="61467" y="13479"/>
                    <a:pt x="94009" y="0"/>
                    <a:pt x="127941" y="0"/>
                  </a:cubicBezTo>
                  <a:close/>
                </a:path>
              </a:pathLst>
            </a:custGeom>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p:spPr>
          <p:txBody>
            <a:bodyPr/>
            <a:lstStyle/>
            <a:p>
              <a:endParaRPr lang="lt-LT"/>
            </a:p>
          </p:txBody>
        </p:sp>
        <p:sp>
          <p:nvSpPr>
            <p:cNvPr id="20" name="TextBox 20"/>
            <p:cNvSpPr txBox="1"/>
            <p:nvPr/>
          </p:nvSpPr>
          <p:spPr>
            <a:xfrm>
              <a:off x="0" y="-28575"/>
              <a:ext cx="812800" cy="308339"/>
            </a:xfrm>
            <a:prstGeom prst="rect">
              <a:avLst/>
            </a:prstGeom>
          </p:spPr>
          <p:txBody>
            <a:bodyPr lIns="50800" tIns="50800" rIns="50800" bIns="50800" rtlCol="0" anchor="ctr"/>
            <a:lstStyle/>
            <a:p>
              <a:pPr algn="ctr">
                <a:lnSpc>
                  <a:spcPts val="2380"/>
                </a:lnSpc>
              </a:pPr>
              <a:endParaRPr/>
            </a:p>
          </p:txBody>
        </p:sp>
      </p:grpSp>
      <p:sp>
        <p:nvSpPr>
          <p:cNvPr id="21" name="TextBox 21"/>
          <p:cNvSpPr txBox="1"/>
          <p:nvPr/>
        </p:nvSpPr>
        <p:spPr>
          <a:xfrm>
            <a:off x="14173200" y="5890323"/>
            <a:ext cx="3086100" cy="523875"/>
          </a:xfrm>
          <a:prstGeom prst="rect">
            <a:avLst/>
          </a:prstGeom>
        </p:spPr>
        <p:txBody>
          <a:bodyPr lIns="0" tIns="0" rIns="0" bIns="0" rtlCol="0" anchor="t">
            <a:spAutoFit/>
          </a:bodyPr>
          <a:lstStyle/>
          <a:p>
            <a:pPr algn="ctr">
              <a:lnSpc>
                <a:spcPts val="4200"/>
              </a:lnSpc>
            </a:pPr>
            <a:r>
              <a:rPr lang="en-US" sz="3000">
                <a:solidFill>
                  <a:srgbClr val="000000"/>
                </a:solidFill>
                <a:latin typeface="Atkinson Hyperlegible"/>
                <a:ea typeface="Atkinson Hyperlegible"/>
                <a:cs typeface="Atkinson Hyperlegible"/>
                <a:sym typeface="Atkinson Hyperlegible"/>
              </a:rPr>
              <a:t>Balso tonas</a:t>
            </a:r>
          </a:p>
        </p:txBody>
      </p:sp>
      <p:sp>
        <p:nvSpPr>
          <p:cNvPr id="22" name="TextBox 22"/>
          <p:cNvSpPr txBox="1"/>
          <p:nvPr/>
        </p:nvSpPr>
        <p:spPr>
          <a:xfrm>
            <a:off x="14173200" y="7466901"/>
            <a:ext cx="3086100" cy="1136777"/>
          </a:xfrm>
          <a:prstGeom prst="rect">
            <a:avLst/>
          </a:prstGeom>
        </p:spPr>
        <p:txBody>
          <a:bodyPr lIns="0" tIns="0" rIns="0" bIns="0" rtlCol="0" anchor="t">
            <a:spAutoFit/>
          </a:bodyPr>
          <a:lstStyle/>
          <a:p>
            <a:pPr algn="ctr">
              <a:lnSpc>
                <a:spcPts val="2929"/>
              </a:lnSpc>
            </a:pPr>
            <a:r>
              <a:rPr lang="en-US" sz="2900">
                <a:solidFill>
                  <a:srgbClr val="000000"/>
                </a:solidFill>
                <a:latin typeface="Atkinson Hyperlegible"/>
                <a:ea typeface="Atkinson Hyperlegible"/>
                <a:cs typeface="Atkinson Hyperlegible"/>
                <a:sym typeface="Atkinson Hyperlegible"/>
              </a:rPr>
              <a:t>Negatyvus apibūdinimas kitiems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fade">
                                      <p:cBhvr>
                                        <p:cTn id="7" dur="1000"/>
                                        <p:tgtEl>
                                          <p:spTgt spid="2">
                                            <p:txEl>
                                              <p:pRg st="7" end="7"/>
                                            </p:txEl>
                                          </p:spTgt>
                                        </p:tgtEl>
                                      </p:cBhvr>
                                    </p:animEffect>
                                    <p:anim calcmode="lin" valueType="num">
                                      <p:cBhvr>
                                        <p:cTn id="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7" end="7"/>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8" end="8"/>
                                            </p:txEl>
                                          </p:spTgt>
                                        </p:tgtEl>
                                        <p:attrNameLst>
                                          <p:attrName>style.visibility</p:attrName>
                                        </p:attrNameLst>
                                      </p:cBhvr>
                                      <p:to>
                                        <p:strVal val="visible"/>
                                      </p:to>
                                    </p:set>
                                    <p:animEffect transition="in" filter="fade">
                                      <p:cBhvr>
                                        <p:cTn id="12" dur="1000"/>
                                        <p:tgtEl>
                                          <p:spTgt spid="2">
                                            <p:txEl>
                                              <p:pRg st="8" end="8"/>
                                            </p:txEl>
                                          </p:spTgt>
                                        </p:tgtEl>
                                      </p:cBhvr>
                                    </p:animEffect>
                                    <p:anim calcmode="lin" valueType="num">
                                      <p:cBhvr>
                                        <p:cTn id="1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8" end="8"/>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animEffect transition="in" filter="fade">
                                      <p:cBhvr>
                                        <p:cTn id="17" dur="1000"/>
                                        <p:tgtEl>
                                          <p:spTgt spid="2">
                                            <p:txEl>
                                              <p:pRg st="9" end="9"/>
                                            </p:txEl>
                                          </p:spTgt>
                                        </p:tgtEl>
                                      </p:cBhvr>
                                    </p:animEffect>
                                    <p:anim calcmode="lin" valueType="num">
                                      <p:cBhvr>
                                        <p:cTn id="1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0" end="10"/>
                                            </p:txEl>
                                          </p:spTgt>
                                        </p:tgtEl>
                                        <p:attrNameLst>
                                          <p:attrName>style.visibility</p:attrName>
                                        </p:attrNameLst>
                                      </p:cBhvr>
                                      <p:to>
                                        <p:strVal val="visible"/>
                                      </p:to>
                                    </p:set>
                                    <p:animEffect transition="in" filter="fade">
                                      <p:cBhvr>
                                        <p:cTn id="22" dur="1000"/>
                                        <p:tgtEl>
                                          <p:spTgt spid="2">
                                            <p:txEl>
                                              <p:pRg st="10" end="10"/>
                                            </p:txEl>
                                          </p:spTgt>
                                        </p:tgtEl>
                                      </p:cBhvr>
                                    </p:animEffect>
                                    <p:anim calcmode="lin" valueType="num">
                                      <p:cBhvr>
                                        <p:cTn id="2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animEffect transition="in" filter="fade">
                                      <p:cBhvr>
                                        <p:cTn id="27" dur="1000"/>
                                        <p:tgtEl>
                                          <p:spTgt spid="2">
                                            <p:txEl>
                                              <p:pRg st="11" end="11"/>
                                            </p:txEl>
                                          </p:spTgt>
                                        </p:tgtEl>
                                      </p:cBhvr>
                                    </p:animEffect>
                                    <p:anim calcmode="lin" valueType="num">
                                      <p:cBhvr>
                                        <p:cTn id="28"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1000"/>
                                        <p:tgtEl>
                                          <p:spTgt spid="22"/>
                                        </p:tgtEl>
                                      </p:cBhvr>
                                    </p:animEffect>
                                    <p:anim calcmode="lin" valueType="num">
                                      <p:cBhvr>
                                        <p:cTn id="80" dur="1000" fill="hold"/>
                                        <p:tgtEl>
                                          <p:spTgt spid="22"/>
                                        </p:tgtEl>
                                        <p:attrNameLst>
                                          <p:attrName>ppt_x</p:attrName>
                                        </p:attrNameLst>
                                      </p:cBhvr>
                                      <p:tavLst>
                                        <p:tav tm="0">
                                          <p:val>
                                            <p:strVal val="#ppt_x"/>
                                          </p:val>
                                        </p:tav>
                                        <p:tav tm="100000">
                                          <p:val>
                                            <p:strVal val="#ppt_x"/>
                                          </p:val>
                                        </p:tav>
                                      </p:tavLst>
                                    </p:anim>
                                    <p:anim calcmode="lin" valueType="num">
                                      <p:cBhvr>
                                        <p:cTn id="8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7FAFD">
                <a:alpha val="100000"/>
              </a:srgbClr>
            </a:gs>
            <a:gs pos="74000">
              <a:srgbClr val="B5D2EC">
                <a:alpha val="100000"/>
              </a:srgbClr>
            </a:gs>
            <a:gs pos="83000">
              <a:srgbClr val="B5D2EC">
                <a:alpha val="100000"/>
              </a:srgbClr>
            </a:gs>
            <a:gs pos="100000">
              <a:srgbClr val="CEE1F2">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1623821" y="676910"/>
            <a:ext cx="13627223" cy="636905"/>
          </a:xfrm>
          <a:prstGeom prst="rect">
            <a:avLst/>
          </a:prstGeom>
        </p:spPr>
        <p:txBody>
          <a:bodyPr lIns="0" tIns="0" rIns="0" bIns="0" rtlCol="0" anchor="t">
            <a:spAutoFit/>
          </a:bodyPr>
          <a:lstStyle/>
          <a:p>
            <a:pPr algn="l">
              <a:lnSpc>
                <a:spcPts val="5319"/>
              </a:lnSpc>
              <a:spcBef>
                <a:spcPct val="0"/>
              </a:spcBef>
            </a:pPr>
            <a:r>
              <a:rPr lang="en-US" sz="3799" b="1">
                <a:solidFill>
                  <a:srgbClr val="000000"/>
                </a:solidFill>
                <a:latin typeface="Atkinson Hyperlegible Bold"/>
                <a:ea typeface="Atkinson Hyperlegible Bold"/>
                <a:cs typeface="Atkinson Hyperlegible Bold"/>
                <a:sym typeface="Atkinson Hyperlegible Bold"/>
              </a:rPr>
              <a:t>Veiksniai, lemiantys </a:t>
            </a:r>
            <a:r>
              <a:rPr lang="en-US" sz="3799" b="1">
                <a:solidFill>
                  <a:srgbClr val="A4272C"/>
                </a:solidFill>
                <a:latin typeface="Atkinson Hyperlegible Bold"/>
                <a:ea typeface="Atkinson Hyperlegible Bold"/>
                <a:cs typeface="Atkinson Hyperlegible Bold"/>
                <a:sym typeface="Atkinson Hyperlegible Bold"/>
              </a:rPr>
              <a:t>neigiamas </a:t>
            </a:r>
            <a:r>
              <a:rPr lang="en-US" sz="3799" b="1">
                <a:solidFill>
                  <a:srgbClr val="000000"/>
                </a:solidFill>
                <a:latin typeface="Atkinson Hyperlegible Bold"/>
                <a:ea typeface="Atkinson Hyperlegible Bold"/>
                <a:cs typeface="Atkinson Hyperlegible Bold"/>
                <a:sym typeface="Atkinson Hyperlegible Bold"/>
              </a:rPr>
              <a:t>pedagogų nuostatas</a:t>
            </a:r>
          </a:p>
        </p:txBody>
      </p:sp>
      <p:sp>
        <p:nvSpPr>
          <p:cNvPr id="3" name="TextBox 3"/>
          <p:cNvSpPr txBox="1"/>
          <p:nvPr/>
        </p:nvSpPr>
        <p:spPr>
          <a:xfrm>
            <a:off x="9054846" y="9411208"/>
            <a:ext cx="8538210" cy="356234"/>
          </a:xfrm>
          <a:prstGeom prst="rect">
            <a:avLst/>
          </a:prstGeom>
        </p:spPr>
        <p:txBody>
          <a:bodyPr lIns="0" tIns="0" rIns="0" bIns="0" rtlCol="0" anchor="t">
            <a:spAutoFit/>
          </a:bodyPr>
          <a:lstStyle/>
          <a:p>
            <a:pPr algn="r">
              <a:lnSpc>
                <a:spcPts val="2940"/>
              </a:lnSpc>
            </a:pPr>
            <a:r>
              <a:rPr lang="en-US" sz="2100">
                <a:solidFill>
                  <a:srgbClr val="000000"/>
                </a:solidFill>
                <a:latin typeface="Atkinson Hyperlegible"/>
                <a:ea typeface="Atkinson Hyperlegible"/>
                <a:cs typeface="Atkinson Hyperlegible"/>
                <a:sym typeface="Atkinson Hyperlegible"/>
              </a:rPr>
              <a:t>(Hornby, 2015; Nketsia, 2017; Genova, 2015; Zulfija, 2013; Soriano, 2017)  </a:t>
            </a:r>
          </a:p>
        </p:txBody>
      </p:sp>
      <p:sp>
        <p:nvSpPr>
          <p:cNvPr id="4" name="TextBox 4"/>
          <p:cNvSpPr txBox="1"/>
          <p:nvPr/>
        </p:nvSpPr>
        <p:spPr>
          <a:xfrm>
            <a:off x="1307834" y="1647825"/>
            <a:ext cx="15494024" cy="6924675"/>
          </a:xfrm>
          <a:prstGeom prst="rect">
            <a:avLst/>
          </a:prstGeom>
        </p:spPr>
        <p:txBody>
          <a:bodyPr lIns="0" tIns="0" rIns="0" bIns="0" rtlCol="0" anchor="t">
            <a:spAutoFit/>
          </a:bodyPr>
          <a:lstStyle/>
          <a:p>
            <a:pPr marL="647702" lvl="1" indent="-323851" algn="l">
              <a:lnSpc>
                <a:spcPts val="4200"/>
              </a:lnSpc>
              <a:buFont typeface="Arial"/>
              <a:buChar char="•"/>
            </a:pPr>
            <a:r>
              <a:rPr lang="en-US" sz="3000">
                <a:solidFill>
                  <a:srgbClr val="000000"/>
                </a:solidFill>
                <a:latin typeface="Atkinson Hyperlegible"/>
                <a:ea typeface="Atkinson Hyperlegible"/>
                <a:cs typeface="Atkinson Hyperlegible"/>
                <a:sym typeface="Atkinson Hyperlegible"/>
              </a:rPr>
              <a:t>Menkas mokinių įsitraukimo į pamokas lygis.</a:t>
            </a:r>
          </a:p>
          <a:p>
            <a:pPr marL="647702" lvl="1" indent="-323851" algn="l">
              <a:lnSpc>
                <a:spcPts val="4200"/>
              </a:lnSpc>
              <a:buFont typeface="Arial"/>
              <a:buChar char="•"/>
            </a:pPr>
            <a:r>
              <a:rPr lang="en-US" sz="3000">
                <a:solidFill>
                  <a:srgbClr val="000000"/>
                </a:solidFill>
                <a:latin typeface="Atkinson Hyperlegible"/>
                <a:ea typeface="Atkinson Hyperlegible"/>
                <a:cs typeface="Atkinson Hyperlegible"/>
                <a:sym typeface="Atkinson Hyperlegible"/>
              </a:rPr>
              <a:t>Žemi akademiniai pasiekimai.</a:t>
            </a:r>
          </a:p>
          <a:p>
            <a:pPr marL="647702" lvl="1" indent="-323851" algn="l">
              <a:lnSpc>
                <a:spcPts val="4200"/>
              </a:lnSpc>
              <a:buFont typeface="Arial"/>
              <a:buChar char="•"/>
            </a:pPr>
            <a:r>
              <a:rPr lang="en-US" sz="3000">
                <a:solidFill>
                  <a:srgbClr val="000000"/>
                </a:solidFill>
                <a:latin typeface="Atkinson Hyperlegible"/>
                <a:ea typeface="Atkinson Hyperlegible"/>
                <a:cs typeface="Atkinson Hyperlegible"/>
                <a:sym typeface="Atkinson Hyperlegible"/>
              </a:rPr>
              <a:t>Nelankstus ugdymo įstaigos personalo, administracijos požiūris.</a:t>
            </a:r>
          </a:p>
          <a:p>
            <a:pPr marL="647702" lvl="1" indent="-323851" algn="l">
              <a:lnSpc>
                <a:spcPts val="4200"/>
              </a:lnSpc>
              <a:buFont typeface="Arial"/>
              <a:buChar char="•"/>
            </a:pPr>
            <a:r>
              <a:rPr lang="en-US" sz="3000">
                <a:solidFill>
                  <a:srgbClr val="000000"/>
                </a:solidFill>
                <a:latin typeface="Atkinson Hyperlegible"/>
                <a:ea typeface="Atkinson Hyperlegible"/>
                <a:cs typeface="Atkinson Hyperlegible"/>
                <a:sym typeface="Atkinson Hyperlegible"/>
              </a:rPr>
              <a:t>Žinių, įgūdžių, specifinių žinių apie sutrikimus (net ir turint teigiamą požiūrį) trūkumas.</a:t>
            </a:r>
          </a:p>
          <a:p>
            <a:pPr marL="647702" lvl="1" indent="-323851" algn="l">
              <a:lnSpc>
                <a:spcPts val="4200"/>
              </a:lnSpc>
              <a:buFont typeface="Arial"/>
              <a:buChar char="•"/>
            </a:pPr>
            <a:r>
              <a:rPr lang="en-US" sz="3000">
                <a:solidFill>
                  <a:srgbClr val="000000"/>
                </a:solidFill>
                <a:latin typeface="Atkinson Hyperlegible"/>
                <a:ea typeface="Atkinson Hyperlegible"/>
                <a:cs typeface="Atkinson Hyperlegible"/>
                <a:sym typeface="Atkinson Hyperlegible"/>
              </a:rPr>
              <a:t>Ankstesnės patirties stoka.</a:t>
            </a:r>
          </a:p>
          <a:p>
            <a:pPr marL="647702" lvl="1" indent="-323851" algn="l">
              <a:lnSpc>
                <a:spcPts val="4200"/>
              </a:lnSpc>
              <a:buFont typeface="Arial"/>
              <a:buChar char="•"/>
            </a:pPr>
            <a:r>
              <a:rPr lang="en-US" sz="3000">
                <a:solidFill>
                  <a:srgbClr val="000000"/>
                </a:solidFill>
                <a:latin typeface="Atkinson Hyperlegible"/>
                <a:ea typeface="Atkinson Hyperlegible"/>
                <a:cs typeface="Atkinson Hyperlegible"/>
                <a:sym typeface="Atkinson Hyperlegible"/>
              </a:rPr>
              <a:t>Sudėtingos situacijos, kurios lieka neišspręstos arba tampa nesėkmingomis darbinėje praktikoje. </a:t>
            </a:r>
          </a:p>
          <a:p>
            <a:pPr marL="647702" lvl="1" indent="-323851" algn="l">
              <a:lnSpc>
                <a:spcPts val="4200"/>
              </a:lnSpc>
              <a:buFont typeface="Arial"/>
              <a:buChar char="•"/>
            </a:pPr>
            <a:r>
              <a:rPr lang="en-US" sz="3000">
                <a:solidFill>
                  <a:srgbClr val="000000"/>
                </a:solidFill>
                <a:latin typeface="Atkinson Hyperlegible"/>
                <a:ea typeface="Atkinson Hyperlegible"/>
                <a:cs typeface="Atkinson Hyperlegible"/>
                <a:sym typeface="Atkinson Hyperlegible"/>
              </a:rPr>
              <a:t>Išteklių trūkumas. </a:t>
            </a:r>
          </a:p>
          <a:p>
            <a:pPr marL="647702" lvl="1" indent="-323851" algn="l">
              <a:lnSpc>
                <a:spcPts val="4200"/>
              </a:lnSpc>
              <a:buFont typeface="Arial"/>
              <a:buChar char="•"/>
            </a:pPr>
            <a:r>
              <a:rPr lang="en-US" sz="3000">
                <a:solidFill>
                  <a:srgbClr val="000000"/>
                </a:solidFill>
                <a:latin typeface="Atkinson Hyperlegible"/>
                <a:ea typeface="Atkinson Hyperlegible"/>
                <a:cs typeface="Atkinson Hyperlegible"/>
                <a:sym typeface="Atkinson Hyperlegible"/>
              </a:rPr>
              <a:t>Komandinio darbo, bendradarbiavimo trūkumas.</a:t>
            </a:r>
          </a:p>
          <a:p>
            <a:pPr marL="647702" lvl="1" indent="-323851" algn="l">
              <a:lnSpc>
                <a:spcPts val="4200"/>
              </a:lnSpc>
              <a:buFont typeface="Arial"/>
              <a:buChar char="•"/>
            </a:pPr>
            <a:r>
              <a:rPr lang="en-US" sz="3000">
                <a:solidFill>
                  <a:srgbClr val="000000"/>
                </a:solidFill>
                <a:latin typeface="Atkinson Hyperlegible"/>
                <a:ea typeface="Atkinson Hyperlegible"/>
                <a:cs typeface="Atkinson Hyperlegible"/>
                <a:sym typeface="Atkinson Hyperlegible"/>
              </a:rPr>
              <a:t>Didelis darbo krūvis. </a:t>
            </a:r>
          </a:p>
          <a:p>
            <a:pPr marL="647702" lvl="1" indent="-323851" algn="l">
              <a:lnSpc>
                <a:spcPts val="4200"/>
              </a:lnSpc>
              <a:buFont typeface="Arial"/>
              <a:buChar char="•"/>
            </a:pPr>
            <a:r>
              <a:rPr lang="en-US" sz="3000">
                <a:solidFill>
                  <a:srgbClr val="000000"/>
                </a:solidFill>
                <a:latin typeface="Atkinson Hyperlegible"/>
                <a:ea typeface="Atkinson Hyperlegible"/>
                <a:cs typeface="Atkinson Hyperlegible"/>
                <a:sym typeface="Atkinson Hyperlegible"/>
              </a:rPr>
              <a:t>Nelanksčios mokymo programos, reikalavimų kaita.</a:t>
            </a:r>
          </a:p>
          <a:p>
            <a:pPr marL="647702" lvl="1" indent="-323851" algn="l">
              <a:lnSpc>
                <a:spcPts val="4200"/>
              </a:lnSpc>
              <a:buFont typeface="Arial"/>
              <a:buChar char="•"/>
            </a:pPr>
            <a:r>
              <a:rPr lang="en-US" sz="3000">
                <a:solidFill>
                  <a:srgbClr val="000000"/>
                </a:solidFill>
                <a:latin typeface="Atkinson Hyperlegible"/>
                <a:ea typeface="Atkinson Hyperlegible"/>
                <a:cs typeface="Atkinson Hyperlegible"/>
                <a:sym typeface="Atkinson Hyperlegible"/>
              </a:rPr>
              <a:t>SUP mokinių ir kitų klasės mokinių tėvų lūkesčiai, tėvų nerimas, kad jų vaikų poreikiai nebus patenkinti.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TotalTime>
  <Words>2264</Words>
  <Application>Microsoft Office PowerPoint</Application>
  <PresentationFormat>Pasirinktinai</PresentationFormat>
  <Paragraphs>191</Paragraphs>
  <Slides>17</Slides>
  <Notes>5</Notes>
  <HiddenSlides>0</HiddenSlides>
  <MMClips>1</MMClips>
  <ScaleCrop>false</ScaleCrop>
  <HeadingPairs>
    <vt:vector size="6" baseType="variant">
      <vt:variant>
        <vt:lpstr>Naudojami šriftai</vt:lpstr>
      </vt:variant>
      <vt:variant>
        <vt:i4>6</vt:i4>
      </vt:variant>
      <vt:variant>
        <vt:lpstr>Tema</vt:lpstr>
      </vt:variant>
      <vt:variant>
        <vt:i4>1</vt:i4>
      </vt:variant>
      <vt:variant>
        <vt:lpstr>Skaidrių pavadinimai</vt:lpstr>
      </vt:variant>
      <vt:variant>
        <vt:i4>17</vt:i4>
      </vt:variant>
    </vt:vector>
  </HeadingPairs>
  <TitlesOfParts>
    <vt:vector size="24" baseType="lpstr">
      <vt:lpstr>Atkinson Hyperlegible Bold</vt:lpstr>
      <vt:lpstr>Atkinson Hyperlegible</vt:lpstr>
      <vt:lpstr>Wingdings</vt:lpstr>
      <vt:lpstr>Open Sans</vt:lpstr>
      <vt:lpstr>Arial</vt:lpstr>
      <vt:lpstr>Calibri</vt:lpstr>
      <vt:lpstr>Office Theme</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nuostatos</dc:title>
  <dc:creator>Jolita Pavasarytė</dc:creator>
  <cp:lastModifiedBy>Jolita Pavasarytė</cp:lastModifiedBy>
  <cp:revision>8</cp:revision>
  <dcterms:created xsi:type="dcterms:W3CDTF">2006-08-16T00:00:00Z</dcterms:created>
  <dcterms:modified xsi:type="dcterms:W3CDTF">2025-02-07T07:02:49Z</dcterms:modified>
  <dc:identifier>DAGcEDGQW-o</dc:identifier>
</cp:coreProperties>
</file>